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4"/>
  </p:notesMasterIdLst>
  <p:sldIdLst>
    <p:sldId id="258" r:id="rId2"/>
    <p:sldId id="370" r:id="rId3"/>
    <p:sldId id="299" r:id="rId4"/>
    <p:sldId id="351" r:id="rId5"/>
    <p:sldId id="301" r:id="rId6"/>
    <p:sldId id="363" r:id="rId7"/>
    <p:sldId id="261" r:id="rId8"/>
    <p:sldId id="259" r:id="rId9"/>
    <p:sldId id="260" r:id="rId10"/>
    <p:sldId id="300" r:id="rId11"/>
    <p:sldId id="374" r:id="rId12"/>
    <p:sldId id="367" r:id="rId13"/>
    <p:sldId id="283" r:id="rId14"/>
    <p:sldId id="275" r:id="rId15"/>
    <p:sldId id="302" r:id="rId16"/>
    <p:sldId id="262" r:id="rId17"/>
    <p:sldId id="349" r:id="rId18"/>
    <p:sldId id="304" r:id="rId19"/>
    <p:sldId id="377" r:id="rId20"/>
    <p:sldId id="335" r:id="rId21"/>
    <p:sldId id="263" r:id="rId22"/>
    <p:sldId id="264" r:id="rId23"/>
    <p:sldId id="265" r:id="rId24"/>
    <p:sldId id="266" r:id="rId25"/>
    <p:sldId id="303" r:id="rId26"/>
    <p:sldId id="342" r:id="rId27"/>
    <p:sldId id="297" r:id="rId28"/>
    <p:sldId id="298" r:id="rId29"/>
    <p:sldId id="310" r:id="rId30"/>
    <p:sldId id="354" r:id="rId31"/>
    <p:sldId id="355" r:id="rId32"/>
    <p:sldId id="296" r:id="rId33"/>
    <p:sldId id="307" r:id="rId34"/>
    <p:sldId id="343" r:id="rId35"/>
    <p:sldId id="337" r:id="rId36"/>
    <p:sldId id="356" r:id="rId37"/>
    <p:sldId id="338" r:id="rId38"/>
    <p:sldId id="368" r:id="rId39"/>
    <p:sldId id="339" r:id="rId40"/>
    <p:sldId id="371" r:id="rId41"/>
    <p:sldId id="357" r:id="rId42"/>
    <p:sldId id="359" r:id="rId43"/>
    <p:sldId id="361" r:id="rId44"/>
    <p:sldId id="358" r:id="rId45"/>
    <p:sldId id="346" r:id="rId46"/>
    <p:sldId id="372" r:id="rId47"/>
    <p:sldId id="362" r:id="rId48"/>
    <p:sldId id="345" r:id="rId49"/>
    <p:sldId id="323" r:id="rId50"/>
    <p:sldId id="324" r:id="rId51"/>
    <p:sldId id="325" r:id="rId52"/>
    <p:sldId id="326" r:id="rId53"/>
    <p:sldId id="327" r:id="rId54"/>
    <p:sldId id="322" r:id="rId55"/>
    <p:sldId id="328" r:id="rId56"/>
    <p:sldId id="329" r:id="rId57"/>
    <p:sldId id="330" r:id="rId58"/>
    <p:sldId id="331" r:id="rId59"/>
    <p:sldId id="364" r:id="rId60"/>
    <p:sldId id="332" r:id="rId61"/>
    <p:sldId id="333" r:id="rId62"/>
    <p:sldId id="340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F5934-4774-4DCD-9850-FB56A8FA067F}" type="datetimeFigureOut">
              <a:rPr lang="en-US" smtClean="0"/>
              <a:pPr/>
              <a:t>5/28/2011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83A72-3237-4E3E-AB2C-2D30741F0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1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8A7C758-B0B6-4A46-82DB-63ACDA159B21}" type="datetimeFigureOut">
              <a:rPr lang="en-US" smtClean="0"/>
              <a:pPr/>
              <a:t>5/28/2011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C758-B0B6-4A46-82DB-63ACDA159B21}" type="datetimeFigureOut">
              <a:rPr lang="en-US" smtClean="0"/>
              <a:pPr/>
              <a:t>5/28/2011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8A7C758-B0B6-4A46-82DB-63ACDA159B21}" type="datetimeFigureOut">
              <a:rPr lang="en-US" smtClean="0"/>
              <a:pPr/>
              <a:t>5/28/2011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C758-B0B6-4A46-82DB-63ACDA159B21}" type="datetimeFigureOut">
              <a:rPr lang="en-US" smtClean="0"/>
              <a:pPr/>
              <a:t>5/28/2011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C758-B0B6-4A46-82DB-63ACDA159B21}" type="datetimeFigureOut">
              <a:rPr lang="en-US" smtClean="0"/>
              <a:pPr/>
              <a:t>5/28/2011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8A7C758-B0B6-4A46-82DB-63ACDA159B21}" type="datetimeFigureOut">
              <a:rPr lang="en-US" smtClean="0"/>
              <a:pPr/>
              <a:t>5/28/2011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8A7C758-B0B6-4A46-82DB-63ACDA159B21}" type="datetimeFigureOut">
              <a:rPr lang="en-US" smtClean="0"/>
              <a:pPr/>
              <a:t>5/28/2011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C758-B0B6-4A46-82DB-63ACDA159B21}" type="datetimeFigureOut">
              <a:rPr lang="en-US" smtClean="0"/>
              <a:pPr/>
              <a:t>5/28/2011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C758-B0B6-4A46-82DB-63ACDA159B21}" type="datetimeFigureOut">
              <a:rPr lang="en-US" smtClean="0"/>
              <a:pPr/>
              <a:t>5/28/2011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C758-B0B6-4A46-82DB-63ACDA159B21}" type="datetimeFigureOut">
              <a:rPr lang="en-US" smtClean="0"/>
              <a:pPr/>
              <a:t>5/28/2011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8A7C758-B0B6-4A46-82DB-63ACDA159B21}" type="datetimeFigureOut">
              <a:rPr lang="en-US" smtClean="0"/>
              <a:pPr/>
              <a:t>5/28/2011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8A7C758-B0B6-4A46-82DB-63ACDA159B21}" type="datetimeFigureOut">
              <a:rPr lang="en-US" smtClean="0"/>
              <a:pPr/>
              <a:t>5/28/2011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Krakow, Summer 2011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981200"/>
            <a:ext cx="77724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4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ctr"/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Planarity for Partially</a:t>
            </a:r>
            <a:endParaRPr lang="en-US" sz="44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Ordered Sets</a:t>
            </a:r>
          </a:p>
          <a:p>
            <a:pPr algn="ctr"/>
            <a:endParaRPr lang="en-US" dirty="0" smtClean="0"/>
          </a:p>
          <a:p>
            <a:pPr algn="ctr"/>
            <a:endParaRPr lang="en-US" sz="3200" dirty="0" smtClean="0">
              <a:latin typeface="Comic Sans MS" pitchFamily="66" charset="0"/>
            </a:endParaRPr>
          </a:p>
          <a:p>
            <a:pPr algn="ctr"/>
            <a:r>
              <a:rPr lang="en-US" sz="3200" dirty="0" smtClean="0">
                <a:latin typeface="Comic Sans MS" pitchFamily="66" charset="0"/>
              </a:rPr>
              <a:t>William T. Trotter</a:t>
            </a:r>
          </a:p>
          <a:p>
            <a:pPr algn="ctr"/>
            <a:r>
              <a:rPr lang="en-US" sz="2400" dirty="0" smtClean="0">
                <a:latin typeface="Comic Sans MS" pitchFamily="66" charset="0"/>
              </a:rPr>
              <a:t>trotter@math.gatech.edu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Dimension is Coloring for Ordered Pairs 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838200" y="1828800"/>
            <a:ext cx="7467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Restatement</a:t>
            </a:r>
            <a:r>
              <a:rPr lang="en-US" sz="2400" dirty="0" smtClean="0">
                <a:latin typeface="Comic Sans MS" pitchFamily="66" charset="0"/>
              </a:rPr>
              <a:t>  Computing the dimension of a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is equivalent to finding the chromatic number of a </a:t>
            </a:r>
            <a:r>
              <a:rPr lang="en-US" sz="2400" dirty="0" err="1" smtClean="0">
                <a:latin typeface="Comic Sans MS" pitchFamily="66" charset="0"/>
              </a:rPr>
              <a:t>hypergraph</a:t>
            </a:r>
            <a:r>
              <a:rPr lang="en-US" sz="2400" dirty="0" smtClean="0">
                <a:latin typeface="Comic Sans MS" pitchFamily="66" charset="0"/>
              </a:rPr>
              <a:t> whose vertices are the set of all ordered pairs  (x, y)  where  x  and  y are incomparable in  P.  In this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, no linear extension can put  x</a:t>
            </a:r>
            <a:r>
              <a:rPr lang="en-US" sz="2400" b="1" baseline="-25000" dirty="0" smtClean="0">
                <a:latin typeface="Comic Sans MS" pitchFamily="66" charset="0"/>
              </a:rPr>
              <a:t>i</a:t>
            </a:r>
            <a:r>
              <a:rPr lang="en-US" sz="2400" dirty="0" smtClean="0">
                <a:latin typeface="Comic Sans MS" pitchFamily="66" charset="0"/>
              </a:rPr>
              <a:t>  over  </a:t>
            </a:r>
            <a:r>
              <a:rPr lang="en-US" sz="2400" dirty="0" err="1" smtClean="0">
                <a:latin typeface="Comic Sans MS" pitchFamily="66" charset="0"/>
              </a:rPr>
              <a:t>y</a:t>
            </a:r>
            <a:r>
              <a:rPr lang="en-US" sz="2400" b="1" baseline="-25000" dirty="0" err="1" smtClean="0">
                <a:latin typeface="Comic Sans MS" pitchFamily="66" charset="0"/>
              </a:rPr>
              <a:t>i</a:t>
            </a:r>
            <a:r>
              <a:rPr lang="en-US" sz="2400" dirty="0" smtClean="0">
                <a:latin typeface="Comic Sans MS" pitchFamily="66" charset="0"/>
              </a:rPr>
              <a:t>  for all  i = 1, 2, 3.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999" y="4419600"/>
            <a:ext cx="3782291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Basic Properties of Dimension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805543" y="2133600"/>
            <a:ext cx="74676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Dimension is monotonic, i.e., if  P  is contained in  Q, then  dim(P</a:t>
            </a:r>
            <a:r>
              <a:rPr lang="en-US" sz="2400" dirty="0">
                <a:latin typeface="Comic Sans MS" pitchFamily="66" charset="0"/>
              </a:rPr>
              <a:t>) </a:t>
            </a:r>
            <a:r>
              <a:rPr lang="en-US" sz="2400" dirty="0" smtClean="0">
                <a:latin typeface="Comic Sans MS" pitchFamily="66" charset="0"/>
              </a:rPr>
              <a:t>≤  dim(Q).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Dimension is “continuous”, i.e., the removal of a point can lower the dimension by at most  1.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Dimension is at most the width.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Dimension is at most  n/2  when  P  has  n  points and  n  is at least  4.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06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Testing  dim(P) ≤ 2 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914400" y="2514600"/>
            <a:ext cx="7467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Fact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   </a:t>
            </a:r>
            <a:r>
              <a:rPr lang="en-US" sz="2400" dirty="0" smtClean="0">
                <a:latin typeface="Comic Sans MS" pitchFamily="66" charset="0"/>
              </a:rPr>
              <a:t>A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 P  satisfies  dim(P) ≤ 2  if and only if its incomparability graph is a comparability graph. 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914400" y="4114800"/>
            <a:ext cx="7467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Fact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 Testing a graph on  n  vertices to determine whether it is a comparability graph can be done in  O(n</a:t>
            </a:r>
            <a:r>
              <a:rPr lang="en-US" sz="2400" baseline="30000" dirty="0" smtClean="0">
                <a:latin typeface="Comic Sans MS" pitchFamily="66" charset="0"/>
              </a:rPr>
              <a:t>4</a:t>
            </a:r>
            <a:r>
              <a:rPr lang="en-US" sz="2400" dirty="0" smtClean="0">
                <a:latin typeface="Comic Sans MS" pitchFamily="66" charset="0"/>
              </a:rPr>
              <a:t>)  time.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69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Comic Sans MS" pitchFamily="66" charset="0"/>
              </a:rPr>
              <a:t>Posets</a:t>
            </a:r>
            <a:r>
              <a:rPr lang="en-US" sz="3200" dirty="0">
                <a:latin typeface="Comic Sans MS" pitchFamily="66" charset="0"/>
              </a:rPr>
              <a:t> of Dimension at most  2</a:t>
            </a:r>
          </a:p>
        </p:txBody>
      </p:sp>
      <p:pic>
        <p:nvPicPr>
          <p:cNvPr id="38916" name="Picture 4" descr="posetfig-1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905000" y="1676400"/>
            <a:ext cx="4997756" cy="3095625"/>
          </a:xfrm>
          <a:prstGeom prst="rect">
            <a:avLst/>
          </a:prstGeom>
          <a:noFill/>
        </p:spPr>
      </p:pic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143000" y="4953000"/>
            <a:ext cx="7239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Fact</a:t>
            </a:r>
            <a:r>
              <a:rPr lang="en-US" sz="2400" dirty="0">
                <a:latin typeface="Comic Sans MS" pitchFamily="66" charset="0"/>
              </a:rPr>
              <a:t>  A </a:t>
            </a:r>
            <a:r>
              <a:rPr lang="en-US" sz="2400" dirty="0" err="1">
                <a:latin typeface="Comic Sans MS" pitchFamily="66" charset="0"/>
              </a:rPr>
              <a:t>poset</a:t>
            </a:r>
            <a:r>
              <a:rPr lang="en-US" sz="2400" dirty="0">
                <a:latin typeface="Comic Sans MS" pitchFamily="66" charset="0"/>
              </a:rPr>
              <a:t>  P  has such a representation if and only if it has dimension at most 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  </a:t>
            </a:r>
            <a:r>
              <a:rPr lang="en-US" sz="3200" dirty="0" smtClean="0">
                <a:latin typeface="Comic Sans MS" pitchFamily="66" charset="0"/>
              </a:rPr>
              <a:t>3-Irreducible </a:t>
            </a:r>
            <a:r>
              <a:rPr lang="en-US" sz="3200" dirty="0" err="1" smtClean="0">
                <a:latin typeface="Comic Sans MS" pitchFamily="66" charset="0"/>
              </a:rPr>
              <a:t>Posets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914400" y="4648200"/>
            <a:ext cx="7696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Fact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</a:rPr>
              <a:t> These </a:t>
            </a:r>
            <a:r>
              <a:rPr lang="en-US" sz="2400" dirty="0" err="1">
                <a:latin typeface="Comic Sans MS" pitchFamily="66" charset="0"/>
              </a:rPr>
              <a:t>posets</a:t>
            </a:r>
            <a:r>
              <a:rPr lang="en-US" sz="2400" dirty="0">
                <a:latin typeface="Comic Sans MS" pitchFamily="66" charset="0"/>
              </a:rPr>
              <a:t> are irreducible and have dimension  3.  The full list of all such </a:t>
            </a:r>
            <a:r>
              <a:rPr lang="en-US" sz="2400" dirty="0" err="1">
                <a:latin typeface="Comic Sans MS" pitchFamily="66" charset="0"/>
              </a:rPr>
              <a:t>posets</a:t>
            </a:r>
            <a:r>
              <a:rPr lang="en-US" sz="2400" dirty="0">
                <a:latin typeface="Comic Sans MS" pitchFamily="66" charset="0"/>
              </a:rPr>
              <a:t> is known.    It consists (up to duality) of  7  infinite families and  10  </a:t>
            </a:r>
            <a:r>
              <a:rPr lang="en-US" sz="2400" dirty="0" smtClean="0">
                <a:latin typeface="Comic Sans MS" pitchFamily="66" charset="0"/>
              </a:rPr>
              <a:t>miscellaneous </a:t>
            </a:r>
            <a:r>
              <a:rPr lang="en-US" sz="2400" dirty="0">
                <a:latin typeface="Comic Sans MS" pitchFamily="66" charset="0"/>
              </a:rPr>
              <a:t>examples.</a:t>
            </a:r>
          </a:p>
        </p:txBody>
      </p:sp>
      <p:pic>
        <p:nvPicPr>
          <p:cNvPr id="30725" name="Picture 5" descr="posetfig-10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438466" y="1676400"/>
            <a:ext cx="3809868" cy="2784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Complexity </a:t>
            </a:r>
            <a:r>
              <a:rPr lang="en-US" sz="3200" dirty="0" smtClean="0">
                <a:latin typeface="Comic Sans MS" pitchFamily="66" charset="0"/>
              </a:rPr>
              <a:t>Issues for Dimension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914400" y="2438400"/>
            <a:ext cx="74676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dirty="0">
                <a:latin typeface="Comic Sans MS" pitchFamily="66" charset="0"/>
              </a:rPr>
              <a:t> (</a:t>
            </a:r>
            <a:r>
              <a:rPr lang="en-US" sz="2400" dirty="0" err="1" smtClean="0">
                <a:latin typeface="Comic Sans MS" pitchFamily="66" charset="0"/>
              </a:rPr>
              <a:t>Yannakakis</a:t>
            </a:r>
            <a:r>
              <a:rPr lang="en-US" sz="2400" dirty="0" smtClean="0">
                <a:latin typeface="Comic Sans MS" pitchFamily="66" charset="0"/>
              </a:rPr>
              <a:t>)  </a:t>
            </a:r>
            <a:r>
              <a:rPr lang="en-US" sz="2400" dirty="0">
                <a:latin typeface="Comic Sans MS" pitchFamily="66" charset="0"/>
              </a:rPr>
              <a:t>For fixed  t  ≥  3,  the question  dim(P)  ≤  </a:t>
            </a:r>
            <a:r>
              <a:rPr lang="en-US" sz="2400" dirty="0" smtClean="0">
                <a:latin typeface="Comic Sans MS" pitchFamily="66" charset="0"/>
              </a:rPr>
              <a:t>t ?  </a:t>
            </a:r>
            <a:r>
              <a:rPr lang="en-US" sz="2400" dirty="0">
                <a:latin typeface="Comic Sans MS" pitchFamily="66" charset="0"/>
              </a:rPr>
              <a:t>is  NP-complete. </a:t>
            </a:r>
            <a:endParaRPr lang="en-US" sz="2400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dirty="0" smtClean="0">
                <a:latin typeface="Comic Sans MS" pitchFamily="66" charset="0"/>
              </a:rPr>
              <a:t> (</a:t>
            </a:r>
            <a:r>
              <a:rPr lang="en-US" sz="2400" dirty="0" err="1" smtClean="0">
                <a:latin typeface="Comic Sans MS" pitchFamily="66" charset="0"/>
              </a:rPr>
              <a:t>Yannakakis</a:t>
            </a:r>
            <a:r>
              <a:rPr lang="en-US" sz="2400" dirty="0" smtClean="0">
                <a:latin typeface="Comic Sans MS" pitchFamily="66" charset="0"/>
              </a:rPr>
              <a:t>)  For fixed  t  ≥  4,  the question  dim(P)  ≤  t ?  is  NP-complete, even when  P  has height  2. </a:t>
            </a:r>
          </a:p>
          <a:p>
            <a:pPr>
              <a:spcBef>
                <a:spcPct val="50000"/>
              </a:spcBef>
            </a:pP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Standard Examples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33400" y="4191000"/>
            <a:ext cx="7315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Fact</a:t>
            </a:r>
            <a:r>
              <a:rPr lang="en-US" sz="2400" dirty="0">
                <a:latin typeface="Comic Sans MS" pitchFamily="66" charset="0"/>
              </a:rPr>
              <a:t>  For  n  ≥  2,  the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standard example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 </a:t>
            </a:r>
            <a:r>
              <a:rPr lang="en-US" sz="2400" dirty="0" err="1">
                <a:latin typeface="Comic Sans MS" pitchFamily="66" charset="0"/>
              </a:rPr>
              <a:t>S</a:t>
            </a:r>
            <a:r>
              <a:rPr lang="en-US" sz="2400" baseline="-25000" dirty="0" err="1"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  is a </a:t>
            </a:r>
            <a:r>
              <a:rPr lang="en-US" sz="2400" dirty="0" err="1">
                <a:latin typeface="Comic Sans MS" pitchFamily="66" charset="0"/>
              </a:rPr>
              <a:t>poset</a:t>
            </a:r>
            <a:r>
              <a:rPr lang="en-US" sz="2400" dirty="0">
                <a:latin typeface="Comic Sans MS" pitchFamily="66" charset="0"/>
              </a:rPr>
              <a:t> of dimension  n.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114800" y="34290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latin typeface="Comic Sans MS" pitchFamily="66" charset="0"/>
              </a:rPr>
              <a:t>S</a:t>
            </a:r>
            <a:r>
              <a:rPr lang="en-US" sz="3200" baseline="-25000" dirty="0" err="1">
                <a:latin typeface="Comic Sans MS" pitchFamily="66" charset="0"/>
              </a:rPr>
              <a:t>n</a:t>
            </a:r>
            <a:endParaRPr lang="en-US" sz="3200" baseline="-25000" dirty="0">
              <a:latin typeface="Comic Sans MS" pitchFamily="66" charset="0"/>
            </a:endParaRPr>
          </a:p>
        </p:txBody>
      </p:sp>
      <p:pic>
        <p:nvPicPr>
          <p:cNvPr id="7177" name="Picture 9" descr="posetfig-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906496" y="1676400"/>
            <a:ext cx="2959532" cy="1800225"/>
          </a:xfrm>
          <a:prstGeom prst="rect">
            <a:avLst/>
          </a:prstGeom>
          <a:noFill/>
        </p:spPr>
      </p:pic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33400" y="51816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Note</a:t>
            </a:r>
            <a:r>
              <a:rPr lang="en-US" sz="2400" b="1" dirty="0"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</a:rPr>
              <a:t> If  L  is a linear extension of  </a:t>
            </a:r>
            <a:r>
              <a:rPr lang="en-US" sz="2400" dirty="0" err="1">
                <a:latin typeface="Comic Sans MS" pitchFamily="66" charset="0"/>
              </a:rPr>
              <a:t>S</a:t>
            </a:r>
            <a:r>
              <a:rPr lang="en-US" sz="2400" baseline="-25000" dirty="0" err="1"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,  there can only be one value of  </a:t>
            </a:r>
            <a:r>
              <a:rPr lang="en-US" sz="2400" dirty="0" err="1">
                <a:latin typeface="Comic Sans MS" pitchFamily="66" charset="0"/>
              </a:rPr>
              <a:t>i</a:t>
            </a:r>
            <a:r>
              <a:rPr lang="en-US" sz="2400" dirty="0">
                <a:latin typeface="Comic Sans MS" pitchFamily="66" charset="0"/>
              </a:rPr>
              <a:t>  for  which  </a:t>
            </a:r>
            <a:r>
              <a:rPr lang="en-US" sz="2400" dirty="0" err="1">
                <a:latin typeface="Comic Sans MS" pitchFamily="66" charset="0"/>
              </a:rPr>
              <a:t>a</a:t>
            </a:r>
            <a:r>
              <a:rPr lang="en-US" sz="2400" baseline="-25000" dirty="0" err="1">
                <a:latin typeface="Comic Sans MS" pitchFamily="66" charset="0"/>
              </a:rPr>
              <a:t>i</a:t>
            </a:r>
            <a:r>
              <a:rPr lang="en-US" sz="2400" dirty="0">
                <a:latin typeface="Comic Sans MS" pitchFamily="66" charset="0"/>
              </a:rPr>
              <a:t>  &gt;  b</a:t>
            </a:r>
            <a:r>
              <a:rPr lang="en-US" sz="2400" baseline="-25000" dirty="0">
                <a:latin typeface="Comic Sans MS" pitchFamily="66" charset="0"/>
              </a:rPr>
              <a:t>i</a:t>
            </a:r>
            <a:r>
              <a:rPr lang="en-US" sz="2400" dirty="0">
                <a:latin typeface="Comic Sans MS" pitchFamily="66" charset="0"/>
              </a:rPr>
              <a:t>  in  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Meta Question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295400" y="2971800"/>
            <a:ext cx="6553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mic Sans MS" pitchFamily="66" charset="0"/>
              </a:rPr>
              <a:t>What are the combinatorial connections between graph planarity,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planarity and parameters like height and dimension?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26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Adjacency </a:t>
            </a:r>
            <a:r>
              <a:rPr lang="en-US" sz="3200" dirty="0" err="1" smtClean="0">
                <a:latin typeface="Comic Sans MS" pitchFamily="66" charset="0"/>
              </a:rPr>
              <a:t>Posets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85800" y="1981200"/>
            <a:ext cx="7772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mic Sans MS" pitchFamily="66" charset="0"/>
              </a:rPr>
              <a:t>The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adjacency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pos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et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 </a:t>
            </a:r>
            <a:r>
              <a:rPr lang="en-US" sz="2400" dirty="0" smtClean="0">
                <a:latin typeface="Comic Sans MS" pitchFamily="66" charset="0"/>
              </a:rPr>
              <a:t>P  of a graph  G = (V, E)  is a height  2 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 with minimal elements  {x’:  x </a:t>
            </a:r>
            <a:r>
              <a:rPr lang="en-US" sz="2400" dirty="0" smtClean="0">
                <a:latin typeface="Symbol" pitchFamily="18" charset="2"/>
              </a:rPr>
              <a:t>Î </a:t>
            </a:r>
            <a:r>
              <a:rPr lang="en-US" sz="2400" dirty="0" smtClean="0">
                <a:latin typeface="Comic Sans MS" pitchFamily="66" charset="0"/>
              </a:rPr>
              <a:t>V}, maximal elements  {x’’: x </a:t>
            </a:r>
            <a:r>
              <a:rPr lang="en-US" sz="2400" dirty="0" smtClean="0">
                <a:latin typeface="Symbol" pitchFamily="18" charset="2"/>
              </a:rPr>
              <a:t>Î </a:t>
            </a:r>
            <a:r>
              <a:rPr lang="en-US" sz="2400" dirty="0" smtClean="0">
                <a:latin typeface="Comic Sans MS" pitchFamily="66" charset="0"/>
              </a:rPr>
              <a:t>V},  and ordering:  x’ &lt; y’’  if and only if  </a:t>
            </a:r>
            <a:r>
              <a:rPr lang="en-US" sz="2400" dirty="0" err="1" smtClean="0">
                <a:latin typeface="Comic Sans MS" pitchFamily="66" charset="0"/>
              </a:rPr>
              <a:t>xy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Symbol" pitchFamily="18" charset="2"/>
              </a:rPr>
              <a:t>Î  </a:t>
            </a:r>
            <a:r>
              <a:rPr lang="en-US" sz="2400" dirty="0" smtClean="0">
                <a:latin typeface="Comic Sans MS" pitchFamily="66" charset="0"/>
              </a:rPr>
              <a:t>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842657"/>
            <a:ext cx="5178175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Adjacency </a:t>
            </a:r>
            <a:r>
              <a:rPr lang="en-US" sz="3200" dirty="0" err="1" smtClean="0">
                <a:latin typeface="Comic Sans MS" pitchFamily="66" charset="0"/>
              </a:rPr>
              <a:t>Posets</a:t>
            </a:r>
            <a:r>
              <a:rPr lang="en-US" sz="3200" dirty="0" smtClean="0">
                <a:latin typeface="Comic Sans MS" pitchFamily="66" charset="0"/>
              </a:rPr>
              <a:t> and Dimension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00743" y="2318657"/>
            <a:ext cx="8382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Fact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The standard example </a:t>
            </a:r>
            <a:r>
              <a:rPr lang="en-US" sz="2400" dirty="0" err="1" smtClean="0">
                <a:latin typeface="Comic Sans MS" pitchFamily="66" charset="0"/>
              </a:rPr>
              <a:t>S</a:t>
            </a:r>
            <a:r>
              <a:rPr lang="en-US" sz="2400" baseline="-25000" dirty="0" err="1" smtClean="0"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  is just the adjacency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of the complete graph  K</a:t>
            </a:r>
            <a:r>
              <a:rPr lang="en-US" sz="2400" baseline="-25000" dirty="0" smtClean="0"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Fact </a:t>
            </a:r>
            <a:r>
              <a:rPr lang="en-US" sz="2400" dirty="0" smtClean="0">
                <a:latin typeface="Comic Sans MS" pitchFamily="66" charset="0"/>
              </a:rPr>
              <a:t> If  P  is the adjacency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of a graph  G,  then  dim(P)  ≥ </a:t>
            </a:r>
            <a:r>
              <a:rPr lang="en-US" sz="2400" dirty="0" smtClean="0">
                <a:latin typeface="Symbol" pitchFamily="18" charset="2"/>
              </a:rPr>
              <a:t> </a:t>
            </a:r>
            <a:r>
              <a:rPr lang="en-US" sz="2800" dirty="0" smtClean="0">
                <a:latin typeface="Symbol" pitchFamily="18" charset="2"/>
              </a:rPr>
              <a:t>c</a:t>
            </a:r>
            <a:r>
              <a:rPr lang="en-US" sz="2400" dirty="0" smtClean="0">
                <a:latin typeface="Comic Sans MS" pitchFamily="66" charset="0"/>
              </a:rPr>
              <a:t>(G).     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mic Sans MS" pitchFamily="66" charset="0"/>
              </a:rPr>
              <a:t>To see this, let </a:t>
            </a:r>
            <a:r>
              <a:rPr lang="en-US" sz="2400" b="1" dirty="0">
                <a:latin typeface="Comic Sans MS" pitchFamily="66" charset="0"/>
              </a:rPr>
              <a:t>F</a:t>
            </a:r>
            <a:r>
              <a:rPr lang="en-US" sz="2400" dirty="0">
                <a:latin typeface="Comic Sans MS" pitchFamily="66" charset="0"/>
              </a:rPr>
              <a:t>  = {L</a:t>
            </a:r>
            <a:r>
              <a:rPr lang="en-US" sz="2400" b="1" baseline="-25000" dirty="0">
                <a:latin typeface="Comic Sans MS" pitchFamily="66" charset="0"/>
              </a:rPr>
              <a:t>1</a:t>
            </a:r>
            <a:r>
              <a:rPr lang="en-US" sz="2400" dirty="0">
                <a:latin typeface="Comic Sans MS" pitchFamily="66" charset="0"/>
              </a:rPr>
              <a:t>, L</a:t>
            </a:r>
            <a:r>
              <a:rPr lang="en-US" sz="2400" b="1" baseline="-25000" dirty="0">
                <a:latin typeface="Comic Sans MS" pitchFamily="66" charset="0"/>
              </a:rPr>
              <a:t>2</a:t>
            </a:r>
            <a:r>
              <a:rPr lang="en-US" sz="2400" dirty="0">
                <a:latin typeface="Comic Sans MS" pitchFamily="66" charset="0"/>
              </a:rPr>
              <a:t>, …, L</a:t>
            </a:r>
            <a:r>
              <a:rPr lang="en-US" sz="2400" b="1" baseline="-25000" dirty="0">
                <a:latin typeface="Comic Sans MS" pitchFamily="66" charset="0"/>
              </a:rPr>
              <a:t>t</a:t>
            </a:r>
            <a:r>
              <a:rPr lang="en-US" sz="2400" dirty="0">
                <a:latin typeface="Comic Sans MS" pitchFamily="66" charset="0"/>
              </a:rPr>
              <a:t>} </a:t>
            </a:r>
            <a:r>
              <a:rPr lang="en-US" sz="2400" dirty="0" smtClean="0">
                <a:latin typeface="Comic Sans MS" pitchFamily="66" charset="0"/>
              </a:rPr>
              <a:t> be a realizer of  P.   For each vertex  x  in  P, choose an integer  i  with  x’  over  x”  in  L</a:t>
            </a:r>
            <a:r>
              <a:rPr lang="en-US" sz="2400" b="1" baseline="-25000" dirty="0" smtClean="0">
                <a:latin typeface="Comic Sans MS" pitchFamily="66" charset="0"/>
              </a:rPr>
              <a:t>i</a:t>
            </a:r>
            <a:r>
              <a:rPr lang="en-US" sz="2400" dirty="0" smtClean="0">
                <a:latin typeface="Comic Sans MS" pitchFamily="66" charset="0"/>
              </a:rPr>
              <a:t>.  This rule determines a  t-coloring of   G.</a:t>
            </a:r>
            <a:endParaRPr lang="en-US" sz="2400" dirty="0" smtClean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9388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Planarity for Graphs – Well Understood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2286000"/>
            <a:ext cx="7162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dirty="0" smtClean="0">
                <a:latin typeface="Comic Sans MS" pitchFamily="66" charset="0"/>
              </a:rPr>
              <a:t>  (</a:t>
            </a:r>
            <a:r>
              <a:rPr lang="en-US" sz="2400" dirty="0" err="1" smtClean="0">
                <a:latin typeface="Comic Sans MS" pitchFamily="66" charset="0"/>
              </a:rPr>
              <a:t>Kuratowski</a:t>
            </a:r>
            <a:r>
              <a:rPr lang="en-US" sz="2400" dirty="0" smtClean="0">
                <a:latin typeface="Comic Sans MS" pitchFamily="66" charset="0"/>
              </a:rPr>
              <a:t>)   A graph  G  is planar if and only if it does not contain a </a:t>
            </a:r>
            <a:r>
              <a:rPr lang="en-US" sz="2400" dirty="0" err="1" smtClean="0">
                <a:latin typeface="Comic Sans MS" pitchFamily="66" charset="0"/>
              </a:rPr>
              <a:t>homeomorph</a:t>
            </a:r>
            <a:r>
              <a:rPr lang="en-US" sz="2400" dirty="0" smtClean="0">
                <a:latin typeface="Comic Sans MS" pitchFamily="66" charset="0"/>
              </a:rPr>
              <a:t> of  K</a:t>
            </a:r>
            <a:r>
              <a:rPr lang="en-US" sz="2400" b="1" baseline="-25000" dirty="0" smtClean="0">
                <a:latin typeface="Comic Sans MS" pitchFamily="66" charset="0"/>
              </a:rPr>
              <a:t>5</a:t>
            </a:r>
            <a:r>
              <a:rPr lang="en-US" sz="2400" dirty="0" smtClean="0">
                <a:latin typeface="Comic Sans MS" pitchFamily="66" charset="0"/>
              </a:rPr>
              <a:t>  or  K</a:t>
            </a:r>
            <a:r>
              <a:rPr lang="en-US" sz="2400" b="1" baseline="-25000" dirty="0" smtClean="0">
                <a:latin typeface="Comic Sans MS" pitchFamily="66" charset="0"/>
              </a:rPr>
              <a:t>3,3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endParaRPr lang="en-US" sz="2400" dirty="0">
              <a:latin typeface="Comic Sans MS" pitchFamily="66" charset="0"/>
            </a:endParaRP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dirty="0" smtClean="0">
                <a:latin typeface="Comic Sans MS" pitchFamily="66" charset="0"/>
              </a:rPr>
              <a:t>   Given a graph  G, the question “Is  G planar?” can be answered with an algorithm whose running time is linear in the number of vertices in  G.</a:t>
            </a:r>
          </a:p>
        </p:txBody>
      </p:sp>
    </p:spTree>
    <p:extLst>
      <p:ext uri="{BB962C8B-B14F-4D97-AF65-F5344CB8AC3E}">
        <p14:creationId xmlns:p14="http://schemas.microsoft.com/office/powerpoint/2010/main" val="386764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Dimension </a:t>
            </a:r>
            <a:r>
              <a:rPr lang="en-US" sz="3200" dirty="0" smtClean="0">
                <a:latin typeface="Comic Sans MS" pitchFamily="66" charset="0"/>
              </a:rPr>
              <a:t>and Small Height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85800" y="2209800"/>
            <a:ext cx="78486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 </a:t>
            </a:r>
            <a:r>
              <a:rPr lang="en-US" sz="2400" dirty="0" smtClean="0">
                <a:latin typeface="Comic Sans MS" pitchFamily="66" charset="0"/>
              </a:rPr>
              <a:t>(</a:t>
            </a:r>
            <a:r>
              <a:rPr lang="en-US" sz="2400" dirty="0" err="1" smtClean="0">
                <a:latin typeface="Comic Sans MS" pitchFamily="66" charset="0"/>
              </a:rPr>
              <a:t>Erd</a:t>
            </a:r>
            <a:r>
              <a:rPr lang="hu-HU" sz="2400" dirty="0" smtClean="0">
                <a:latin typeface="Comic Sans MS"/>
              </a:rPr>
              <a:t>ő</a:t>
            </a:r>
            <a:r>
              <a:rPr lang="en-US" sz="2400" dirty="0" smtClean="0">
                <a:latin typeface="Comic Sans MS"/>
              </a:rPr>
              <a:t>s, ‘59)</a:t>
            </a:r>
            <a:r>
              <a:rPr lang="en-US" sz="2400" dirty="0" smtClean="0">
                <a:latin typeface="MS Shell Dlg 2"/>
              </a:rPr>
              <a:t>  </a:t>
            </a:r>
            <a:r>
              <a:rPr lang="en-US" sz="2400" dirty="0" smtClean="0">
                <a:latin typeface="Comic Sans MS" pitchFamily="66" charset="0"/>
              </a:rPr>
              <a:t>For every  g, t, there exists a graph  G  with </a:t>
            </a:r>
            <a:r>
              <a:rPr lang="en-US" sz="2800" dirty="0" smtClean="0">
                <a:latin typeface="Symbol" pitchFamily="18" charset="2"/>
              </a:rPr>
              <a:t>c</a:t>
            </a:r>
            <a:r>
              <a:rPr lang="en-US" sz="2400" dirty="0" smtClean="0">
                <a:latin typeface="Comic Sans MS" pitchFamily="66" charset="0"/>
              </a:rPr>
              <a:t>(G) &gt; t and girth of  G  at least  g.</a:t>
            </a:r>
          </a:p>
          <a:p>
            <a:pPr>
              <a:spcBef>
                <a:spcPct val="50000"/>
              </a:spcBef>
            </a:pPr>
            <a:endParaRPr lang="en-US" sz="2400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Observation</a:t>
            </a:r>
            <a:r>
              <a:rPr lang="en-US" sz="2400" dirty="0" smtClean="0">
                <a:latin typeface="Comic Sans MS" pitchFamily="66" charset="0"/>
              </a:rPr>
              <a:t>  If we take the </a:t>
            </a:r>
            <a:r>
              <a:rPr lang="en-US" sz="2400" dirty="0" err="1" smtClean="0">
                <a:latin typeface="Comic Sans MS" pitchFamily="66" charset="0"/>
              </a:rPr>
              <a:t>adacency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of such a graph, we get a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 P  of height  2  for which  dim(P) &gt; t  and the girth of the comparability graph of  P  is at least  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Interval Orders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914400" y="1905000"/>
            <a:ext cx="7696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A </a:t>
            </a:r>
            <a:r>
              <a:rPr lang="en-US" sz="2400" dirty="0" err="1">
                <a:latin typeface="Comic Sans MS" pitchFamily="66" charset="0"/>
              </a:rPr>
              <a:t>poset</a:t>
            </a:r>
            <a:r>
              <a:rPr lang="en-US" sz="2400" dirty="0">
                <a:latin typeface="Comic Sans MS" pitchFamily="66" charset="0"/>
              </a:rPr>
              <a:t>  P  is an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interval order </a:t>
            </a:r>
            <a:r>
              <a:rPr lang="en-US" sz="2400" dirty="0">
                <a:latin typeface="Comic Sans MS" pitchFamily="66" charset="0"/>
              </a:rPr>
              <a:t>if there exists a function  I  assigning to each  x  in  P  a closed interval  I(x)  = [a</a:t>
            </a:r>
            <a:r>
              <a:rPr lang="en-US" sz="2400" baseline="-25000" dirty="0">
                <a:latin typeface="Comic Sans MS" pitchFamily="66" charset="0"/>
              </a:rPr>
              <a:t>x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b</a:t>
            </a:r>
            <a:r>
              <a:rPr lang="en-US" sz="2400" baseline="-25000" dirty="0" err="1">
                <a:latin typeface="Comic Sans MS" pitchFamily="66" charset="0"/>
              </a:rPr>
              <a:t>x</a:t>
            </a:r>
            <a:r>
              <a:rPr lang="en-US" sz="2400" dirty="0">
                <a:latin typeface="Comic Sans MS" pitchFamily="66" charset="0"/>
              </a:rPr>
              <a:t>]  of the real line   </a:t>
            </a:r>
            <a:r>
              <a:rPr lang="en-US" sz="2400" b="1" dirty="0">
                <a:latin typeface="Comic Sans MS" pitchFamily="66" charset="0"/>
              </a:rPr>
              <a:t>R</a:t>
            </a:r>
            <a:r>
              <a:rPr lang="en-US" sz="2400" dirty="0">
                <a:latin typeface="Comic Sans MS" pitchFamily="66" charset="0"/>
              </a:rPr>
              <a:t>  so that   x  &lt;  y  in  P  if and only if  </a:t>
            </a:r>
            <a:r>
              <a:rPr lang="en-US" sz="2400" dirty="0" err="1">
                <a:latin typeface="Comic Sans MS" pitchFamily="66" charset="0"/>
              </a:rPr>
              <a:t>b</a:t>
            </a:r>
            <a:r>
              <a:rPr lang="en-US" sz="2400" baseline="-25000" dirty="0" err="1">
                <a:latin typeface="Comic Sans MS" pitchFamily="66" charset="0"/>
              </a:rPr>
              <a:t>x</a:t>
            </a:r>
            <a:r>
              <a:rPr lang="en-US" sz="2400" dirty="0">
                <a:latin typeface="Comic Sans MS" pitchFamily="66" charset="0"/>
              </a:rPr>
              <a:t>  &lt;  a</a:t>
            </a:r>
            <a:r>
              <a:rPr lang="en-US" sz="2400" baseline="-25000" dirty="0">
                <a:latin typeface="Comic Sans MS" pitchFamily="66" charset="0"/>
              </a:rPr>
              <a:t>y</a:t>
            </a:r>
            <a:r>
              <a:rPr lang="en-US" sz="2400" dirty="0">
                <a:latin typeface="Comic Sans MS" pitchFamily="66" charset="0"/>
              </a:rPr>
              <a:t>  in  </a:t>
            </a:r>
            <a:r>
              <a:rPr lang="en-US" sz="2400" b="1" dirty="0">
                <a:latin typeface="Comic Sans MS" pitchFamily="66" charset="0"/>
              </a:rPr>
              <a:t>R</a:t>
            </a:r>
            <a:r>
              <a:rPr lang="en-US" sz="2400" dirty="0">
                <a:latin typeface="Comic Sans MS" pitchFamily="66" charset="0"/>
              </a:rPr>
              <a:t>.</a:t>
            </a:r>
          </a:p>
        </p:txBody>
      </p:sp>
      <p:pic>
        <p:nvPicPr>
          <p:cNvPr id="9225" name="Picture 9" descr="posetfig-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162397" y="3810000"/>
            <a:ext cx="4895406" cy="242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Characterizing Interval Orders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90600" y="2133600"/>
            <a:ext cx="7315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 </a:t>
            </a:r>
            <a:r>
              <a:rPr lang="en-US" sz="2400" dirty="0">
                <a:latin typeface="Comic Sans MS" pitchFamily="66" charset="0"/>
              </a:rPr>
              <a:t>(</a:t>
            </a:r>
            <a:r>
              <a:rPr lang="en-US" sz="2400" dirty="0" err="1" smtClean="0">
                <a:latin typeface="Comic Sans MS" pitchFamily="66" charset="0"/>
              </a:rPr>
              <a:t>Fishburn</a:t>
            </a:r>
            <a:r>
              <a:rPr lang="en-US" sz="2400" dirty="0" smtClean="0">
                <a:latin typeface="Comic Sans MS" pitchFamily="66" charset="0"/>
              </a:rPr>
              <a:t>, ‘70)    </a:t>
            </a:r>
            <a:r>
              <a:rPr lang="en-US" sz="2400" dirty="0">
                <a:latin typeface="Comic Sans MS" pitchFamily="66" charset="0"/>
              </a:rPr>
              <a:t>A </a:t>
            </a:r>
            <a:r>
              <a:rPr lang="en-US" sz="2400" dirty="0" err="1">
                <a:latin typeface="Comic Sans MS" pitchFamily="66" charset="0"/>
              </a:rPr>
              <a:t>poset</a:t>
            </a:r>
            <a:r>
              <a:rPr lang="en-US" sz="2400" dirty="0">
                <a:latin typeface="Comic Sans MS" pitchFamily="66" charset="0"/>
              </a:rPr>
              <a:t> is an interval order if and only if it does not contain the standard example  S</a:t>
            </a:r>
            <a:r>
              <a:rPr lang="en-US" sz="2400" baseline="-25000" dirty="0">
                <a:latin typeface="Comic Sans MS" pitchFamily="66" charset="0"/>
              </a:rPr>
              <a:t>2</a:t>
            </a:r>
            <a:r>
              <a:rPr lang="en-US" sz="2400" dirty="0">
                <a:latin typeface="Comic Sans MS" pitchFamily="66" charset="0"/>
              </a:rPr>
              <a:t>.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429000" y="5334000"/>
            <a:ext cx="259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Comic Sans MS" pitchFamily="66" charset="0"/>
              </a:rPr>
              <a:t>S</a:t>
            </a:r>
            <a:r>
              <a:rPr lang="en-US" sz="3200" baseline="-25000" dirty="0">
                <a:latin typeface="Comic Sans MS" pitchFamily="66" charset="0"/>
              </a:rPr>
              <a:t>2</a:t>
            </a:r>
            <a:r>
              <a:rPr lang="en-US" sz="3200" dirty="0">
                <a:latin typeface="Comic Sans MS" pitchFamily="66" charset="0"/>
              </a:rPr>
              <a:t>  =  2  +  2</a:t>
            </a:r>
            <a:endParaRPr lang="en-US" sz="3200" dirty="0"/>
          </a:p>
        </p:txBody>
      </p:sp>
      <p:pic>
        <p:nvPicPr>
          <p:cNvPr id="10248" name="Picture 8" descr="posetfig-4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895550" y="3200400"/>
            <a:ext cx="1171924" cy="179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Canonical Interval Orders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85800" y="1981200"/>
            <a:ext cx="75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The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canonical interval or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der  </a:t>
            </a:r>
            <a:r>
              <a:rPr lang="en-US" sz="2400" dirty="0">
                <a:latin typeface="Comic Sans MS" pitchFamily="66" charset="0"/>
              </a:rPr>
              <a:t>I</a:t>
            </a:r>
            <a:r>
              <a:rPr lang="en-US" sz="2400" baseline="-25000" dirty="0"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  consists of all intervals with integer end points from  {1, 2, …, n}.</a:t>
            </a:r>
          </a:p>
        </p:txBody>
      </p:sp>
      <p:pic>
        <p:nvPicPr>
          <p:cNvPr id="11272" name="Picture 8" descr="posetfig-5a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765134" y="3505200"/>
            <a:ext cx="5337506" cy="1895475"/>
          </a:xfrm>
          <a:prstGeom prst="rect">
            <a:avLst/>
          </a:prstGeom>
          <a:noFill/>
        </p:spPr>
      </p:pic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286000" y="57150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Comic Sans MS" pitchFamily="66" charset="0"/>
              </a:rPr>
              <a:t>I</a:t>
            </a:r>
            <a:r>
              <a:rPr lang="en-US" sz="4000" baseline="-25000" dirty="0">
                <a:latin typeface="Comic Sans MS" pitchFamily="66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Dimension of Interval Orders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09600" y="2209800"/>
            <a:ext cx="76962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dirty="0">
                <a:latin typeface="Comic Sans MS" pitchFamily="66" charset="0"/>
              </a:rPr>
              <a:t> (</a:t>
            </a:r>
            <a:r>
              <a:rPr lang="en-US" sz="2400" dirty="0" err="1">
                <a:latin typeface="Comic Sans MS" pitchFamily="66" charset="0"/>
              </a:rPr>
              <a:t>Füredi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Rödl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Hajnal</a:t>
            </a:r>
            <a:r>
              <a:rPr lang="en-US" sz="2400" dirty="0">
                <a:latin typeface="Comic Sans MS" pitchFamily="66" charset="0"/>
              </a:rPr>
              <a:t> and </a:t>
            </a:r>
            <a:r>
              <a:rPr lang="en-US" sz="2400" dirty="0" smtClean="0">
                <a:latin typeface="Comic Sans MS" pitchFamily="66" charset="0"/>
              </a:rPr>
              <a:t>WTT, ‘91) </a:t>
            </a:r>
            <a:r>
              <a:rPr lang="en-US" sz="2400" dirty="0">
                <a:latin typeface="Comic Sans MS" pitchFamily="66" charset="0"/>
              </a:rPr>
              <a:t>The dimension of the canonical interval order  I</a:t>
            </a:r>
            <a:r>
              <a:rPr lang="en-US" sz="2400" baseline="-25000" dirty="0"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  is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             </a:t>
            </a:r>
            <a:r>
              <a:rPr lang="en-US" sz="2400" dirty="0" err="1">
                <a:latin typeface="Comic Sans MS" pitchFamily="66" charset="0"/>
              </a:rPr>
              <a:t>lg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lg</a:t>
            </a:r>
            <a:r>
              <a:rPr lang="en-US" sz="2400" dirty="0">
                <a:latin typeface="Comic Sans MS" pitchFamily="66" charset="0"/>
              </a:rPr>
              <a:t> n  +  (1/2  </a:t>
            </a:r>
            <a:r>
              <a:rPr lang="en-US" sz="2400" dirty="0" smtClean="0">
                <a:latin typeface="Comic Sans MS" pitchFamily="66" charset="0"/>
              </a:rPr>
              <a:t>-  </a:t>
            </a:r>
            <a:r>
              <a:rPr lang="en-US" sz="2400" dirty="0">
                <a:latin typeface="Comic Sans MS" pitchFamily="66" charset="0"/>
              </a:rPr>
              <a:t>o(1)) </a:t>
            </a:r>
            <a:r>
              <a:rPr lang="en-US" sz="2400" dirty="0" err="1">
                <a:latin typeface="Comic Sans MS" pitchFamily="66" charset="0"/>
              </a:rPr>
              <a:t>lg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lg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lg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n</a:t>
            </a:r>
          </a:p>
          <a:p>
            <a:pPr>
              <a:spcBef>
                <a:spcPct val="50000"/>
              </a:spcBef>
            </a:pPr>
            <a:endParaRPr lang="en-US" sz="2400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Corollary</a:t>
            </a:r>
            <a:r>
              <a:rPr lang="en-US" sz="2400" dirty="0" smtClean="0">
                <a:latin typeface="Comic Sans MS" pitchFamily="66" charset="0"/>
              </a:rPr>
              <a:t>  The dimension of an interval order of height  h  is at most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mic Sans MS" pitchFamily="66" charset="0"/>
              </a:rPr>
              <a:t>             </a:t>
            </a:r>
            <a:r>
              <a:rPr lang="en-US" sz="2400" dirty="0" err="1" smtClean="0">
                <a:latin typeface="Comic Sans MS" pitchFamily="66" charset="0"/>
              </a:rPr>
              <a:t>lg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lg</a:t>
            </a:r>
            <a:r>
              <a:rPr lang="en-US" sz="2400" dirty="0" smtClean="0">
                <a:latin typeface="Comic Sans MS" pitchFamily="66" charset="0"/>
              </a:rPr>
              <a:t> h  +  (1/2  -  o(1)) </a:t>
            </a:r>
            <a:r>
              <a:rPr lang="en-US" sz="2400" dirty="0" err="1" smtClean="0">
                <a:latin typeface="Comic Sans MS" pitchFamily="66" charset="0"/>
              </a:rPr>
              <a:t>lg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lg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lg</a:t>
            </a:r>
            <a:r>
              <a:rPr lang="en-US" sz="2400" dirty="0" smtClean="0">
                <a:latin typeface="Comic Sans MS" pitchFamily="66" charset="0"/>
              </a:rPr>
              <a:t> h</a:t>
            </a:r>
          </a:p>
          <a:p>
            <a:pPr>
              <a:spcBef>
                <a:spcPct val="50000"/>
              </a:spcBef>
            </a:pP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Sometime Large Height is Necessary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62000" y="2819400"/>
            <a:ext cx="769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Observation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 </a:t>
            </a:r>
            <a:r>
              <a:rPr lang="en-US" sz="2400" dirty="0" err="1" smtClean="0">
                <a:latin typeface="Comic Sans MS" pitchFamily="66" charset="0"/>
              </a:rPr>
              <a:t>Posets</a:t>
            </a:r>
            <a:r>
              <a:rPr lang="en-US" sz="2400" dirty="0" smtClean="0">
                <a:latin typeface="Comic Sans MS" pitchFamily="66" charset="0"/>
              </a:rPr>
              <a:t> of height  2  can have arbitrarily large dimension … but among the interval orders, large dimension requires large height.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The Bound is Not Tight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62000" y="2209800"/>
            <a:ext cx="777240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Fact</a:t>
            </a:r>
            <a:r>
              <a:rPr lang="en-US" sz="2400" dirty="0" smtClean="0">
                <a:latin typeface="Comic Sans MS" pitchFamily="66" charset="0"/>
              </a:rPr>
              <a:t>  If  P  is the adjacency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of a graph  G,  then  dim(P)  ≥ </a:t>
            </a:r>
            <a:r>
              <a:rPr lang="en-US" sz="2400" dirty="0" smtClean="0">
                <a:latin typeface="Symbol" pitchFamily="18" charset="2"/>
              </a:rPr>
              <a:t> </a:t>
            </a:r>
            <a:r>
              <a:rPr lang="en-US" sz="2800" dirty="0" smtClean="0">
                <a:latin typeface="Symbol" pitchFamily="18" charset="2"/>
              </a:rPr>
              <a:t>c</a:t>
            </a:r>
            <a:r>
              <a:rPr lang="en-US" sz="2400" dirty="0" smtClean="0">
                <a:latin typeface="Comic Sans MS" pitchFamily="66" charset="0"/>
              </a:rPr>
              <a:t>(G).</a:t>
            </a:r>
          </a:p>
          <a:p>
            <a:pPr>
              <a:spcBef>
                <a:spcPct val="50000"/>
              </a:spcBef>
            </a:pPr>
            <a:endParaRPr lang="en-US" sz="2400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Fact </a:t>
            </a:r>
            <a:r>
              <a:rPr lang="en-US" sz="2400" dirty="0" smtClean="0">
                <a:latin typeface="Comic Sans MS" pitchFamily="66" charset="0"/>
              </a:rPr>
              <a:t> If  G  is the subdivision of </a:t>
            </a:r>
            <a:r>
              <a:rPr lang="en-US" sz="2400" dirty="0" err="1" smtClean="0">
                <a:latin typeface="Comic Sans MS" pitchFamily="66" charset="0"/>
              </a:rPr>
              <a:t>K</a:t>
            </a:r>
            <a:r>
              <a:rPr lang="en-US" sz="2400" b="1" baseline="-25000" dirty="0" err="1" smtClean="0"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,  then  </a:t>
            </a:r>
            <a:r>
              <a:rPr lang="en-US" sz="2800" dirty="0" smtClean="0">
                <a:latin typeface="Symbol" pitchFamily="18" charset="2"/>
              </a:rPr>
              <a:t>c</a:t>
            </a:r>
            <a:r>
              <a:rPr lang="en-US" sz="2400" dirty="0" smtClean="0">
                <a:latin typeface="Comic Sans MS" pitchFamily="66" charset="0"/>
              </a:rPr>
              <a:t>(G) = 2 but the dimension of the adjacency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of  G  is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mic Sans MS" pitchFamily="66" charset="0"/>
              </a:rPr>
              <a:t>         </a:t>
            </a:r>
            <a:r>
              <a:rPr lang="en-US" sz="2400" dirty="0" err="1" smtClean="0">
                <a:latin typeface="Comic Sans MS" pitchFamily="66" charset="0"/>
              </a:rPr>
              <a:t>lg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lg</a:t>
            </a:r>
            <a:r>
              <a:rPr lang="en-US" sz="2400" dirty="0" smtClean="0">
                <a:latin typeface="Comic Sans MS" pitchFamily="66" charset="0"/>
              </a:rPr>
              <a:t> n  +  (1/2  -  o(1)) </a:t>
            </a:r>
            <a:r>
              <a:rPr lang="en-US" sz="2400" dirty="0" err="1" smtClean="0">
                <a:latin typeface="Comic Sans MS" pitchFamily="66" charset="0"/>
              </a:rPr>
              <a:t>lg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lg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lg</a:t>
            </a:r>
            <a:r>
              <a:rPr lang="en-US" sz="2400" dirty="0" smtClean="0">
                <a:latin typeface="Comic Sans MS" pitchFamily="66" charset="0"/>
              </a:rPr>
              <a:t> n</a:t>
            </a:r>
          </a:p>
          <a:p>
            <a:pPr>
              <a:spcBef>
                <a:spcPct val="50000"/>
              </a:spcBef>
            </a:pPr>
            <a:endParaRPr lang="en-US" sz="2400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2400" dirty="0" smtClean="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Planar </a:t>
            </a:r>
            <a:r>
              <a:rPr lang="en-US" sz="3200" dirty="0" err="1" smtClean="0">
                <a:latin typeface="Comic Sans MS" pitchFamily="66" charset="0"/>
              </a:rPr>
              <a:t>Posets</a:t>
            </a:r>
            <a:r>
              <a:rPr lang="en-US" sz="3200" dirty="0" smtClean="0">
                <a:latin typeface="Comic Sans MS" pitchFamily="66" charset="0"/>
              </a:rPr>
              <a:t> with Zero and One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533400" y="2357890"/>
            <a:ext cx="3886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</a:rPr>
              <a:t>  </a:t>
            </a:r>
            <a:r>
              <a:rPr lang="en-US" sz="2400" dirty="0" smtClean="0">
                <a:latin typeface="Comic Sans MS" pitchFamily="66" charset="0"/>
              </a:rPr>
              <a:t>(Baker, </a:t>
            </a:r>
            <a:r>
              <a:rPr lang="en-US" sz="2400" dirty="0" err="1" smtClean="0">
                <a:latin typeface="Comic Sans MS" pitchFamily="66" charset="0"/>
              </a:rPr>
              <a:t>Fishburn</a:t>
            </a:r>
            <a:r>
              <a:rPr lang="en-US" sz="2400" dirty="0" smtClean="0">
                <a:latin typeface="Comic Sans MS" pitchFamily="66" charset="0"/>
              </a:rPr>
              <a:t> and Roberts ‘71 + Folklore) 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mic Sans MS" pitchFamily="66" charset="0"/>
              </a:rPr>
              <a:t>If   P  has both a  0  and a  1, then  P  is planar if and only if it is a lattice and has dimension at most 2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Exercise</a:t>
            </a:r>
            <a:r>
              <a:rPr lang="en-US" sz="2400" dirty="0" smtClean="0">
                <a:latin typeface="Comic Sans MS" pitchFamily="66" charset="0"/>
              </a:rPr>
              <a:t>  Prove this theorem.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532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0" y="1447801"/>
            <a:ext cx="3429000" cy="4682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The Heart of the Proof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533400" y="2438400"/>
            <a:ext cx="3505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Observation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mic Sans MS" pitchFamily="66" charset="0"/>
              </a:rPr>
              <a:t>If  x  and  y  are incomparable, one is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left</a:t>
            </a:r>
            <a:r>
              <a:rPr lang="en-US" sz="2400" dirty="0" smtClean="0">
                <a:latin typeface="Comic Sans MS" pitchFamily="66" charset="0"/>
              </a:rPr>
              <a:t> of the other.  Left is transitive.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447800"/>
            <a:ext cx="3510732" cy="4794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9906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Explicit Embedding on the Integer Grid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005409"/>
            <a:ext cx="4571999" cy="45527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Diagrams and Cover Graphs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286000"/>
            <a:ext cx="4724400" cy="28509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76400" y="5333999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Order Diagram             Cover Graph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Dimension </a:t>
            </a:r>
            <a:r>
              <a:rPr lang="en-US" sz="3200" dirty="0">
                <a:latin typeface="Comic Sans MS" pitchFamily="66" charset="0"/>
              </a:rPr>
              <a:t>of </a:t>
            </a:r>
            <a:r>
              <a:rPr lang="en-US" sz="3200" dirty="0" smtClean="0">
                <a:latin typeface="Comic Sans MS" pitchFamily="66" charset="0"/>
              </a:rPr>
              <a:t>Planar </a:t>
            </a:r>
            <a:r>
              <a:rPr lang="en-US" sz="3200" dirty="0" err="1" smtClean="0">
                <a:latin typeface="Comic Sans MS" pitchFamily="66" charset="0"/>
              </a:rPr>
              <a:t>Poset</a:t>
            </a:r>
            <a:r>
              <a:rPr lang="en-US" sz="3200" dirty="0" smtClean="0">
                <a:latin typeface="Comic Sans MS" pitchFamily="66" charset="0"/>
              </a:rPr>
              <a:t> with a Zero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533400" y="1905000"/>
            <a:ext cx="792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(WTT </a:t>
            </a:r>
            <a:r>
              <a:rPr lang="en-US" sz="2400" dirty="0">
                <a:latin typeface="Comic Sans MS" pitchFamily="66" charset="0"/>
              </a:rPr>
              <a:t>and </a:t>
            </a:r>
            <a:r>
              <a:rPr lang="en-US" sz="2400" dirty="0" smtClean="0">
                <a:latin typeface="Comic Sans MS" pitchFamily="66" charset="0"/>
              </a:rPr>
              <a:t>Moore, ‘77)  </a:t>
            </a:r>
            <a:r>
              <a:rPr lang="en-US" sz="2400" dirty="0">
                <a:latin typeface="Comic Sans MS" pitchFamily="66" charset="0"/>
              </a:rPr>
              <a:t>If </a:t>
            </a:r>
            <a:r>
              <a:rPr lang="en-US" sz="2400" dirty="0" smtClean="0">
                <a:latin typeface="Comic Sans MS" pitchFamily="66" charset="0"/>
              </a:rPr>
              <a:t> P  has a  0  and the </a:t>
            </a:r>
            <a:r>
              <a:rPr lang="en-US" sz="2400" dirty="0">
                <a:latin typeface="Comic Sans MS" pitchFamily="66" charset="0"/>
              </a:rPr>
              <a:t>diagram of  P  is </a:t>
            </a:r>
            <a:r>
              <a:rPr lang="en-US" sz="2400" dirty="0" smtClean="0">
                <a:latin typeface="Comic Sans MS" pitchFamily="66" charset="0"/>
              </a:rPr>
              <a:t>planar, </a:t>
            </a:r>
            <a:r>
              <a:rPr lang="en-US" sz="2400" dirty="0">
                <a:latin typeface="Comic Sans MS" pitchFamily="66" charset="0"/>
              </a:rPr>
              <a:t>then  </a:t>
            </a:r>
            <a:r>
              <a:rPr lang="en-US" sz="2400" dirty="0" smtClean="0">
                <a:latin typeface="Comic Sans MS" pitchFamily="66" charset="0"/>
              </a:rPr>
              <a:t>dim(P</a:t>
            </a:r>
            <a:r>
              <a:rPr lang="en-US" sz="2400" dirty="0">
                <a:latin typeface="Comic Sans MS" pitchFamily="66" charset="0"/>
              </a:rPr>
              <a:t>)  ≤  3.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114" y="3143100"/>
            <a:ext cx="3207371" cy="279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10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Modifying the Proof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533400" y="2503959"/>
            <a:ext cx="452929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Observation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 It may happen that  x  and  y  are incomparable and neither is left of the other.  But in this case, one is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over</a:t>
            </a:r>
            <a:r>
              <a:rPr lang="en-US" sz="2400" dirty="0" smtClean="0">
                <a:latin typeface="Comic Sans MS" pitchFamily="66" charset="0"/>
              </a:rPr>
              <a:t> the other.  Here  x  is over  y.  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493496"/>
            <a:ext cx="3364376" cy="305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71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The Dimension of a Tree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990600" y="1905000"/>
            <a:ext cx="7162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Corollary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en-US" sz="2400" dirty="0">
                <a:latin typeface="Comic Sans MS" pitchFamily="66" charset="0"/>
              </a:rPr>
              <a:t>If the </a:t>
            </a:r>
            <a:r>
              <a:rPr lang="en-US" sz="2400" dirty="0" smtClean="0">
                <a:latin typeface="Comic Sans MS" pitchFamily="66" charset="0"/>
              </a:rPr>
              <a:t>cover graph </a:t>
            </a:r>
            <a:r>
              <a:rPr lang="en-US" sz="2400" dirty="0">
                <a:latin typeface="Comic Sans MS" pitchFamily="66" charset="0"/>
              </a:rPr>
              <a:t>of  P  is a tree, then  dim(P)  ≤  3.</a:t>
            </a:r>
          </a:p>
        </p:txBody>
      </p:sp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0" y="2895600"/>
            <a:ext cx="3505200" cy="211328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012370" y="5181600"/>
            <a:ext cx="72934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Exercise</a:t>
            </a:r>
            <a:r>
              <a:rPr lang="en-US" sz="2400" dirty="0" smtClean="0">
                <a:latin typeface="Comic Sans MS" pitchFamily="66" charset="0"/>
              </a:rPr>
              <a:t>   Of course, the corollary follows by showing that the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obtained by adding a zero to a tree is planar.  Prove this.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A 4-dimensional planar </a:t>
            </a:r>
            <a:r>
              <a:rPr lang="en-US" sz="3200" dirty="0" err="1" smtClean="0">
                <a:latin typeface="Comic Sans MS" pitchFamily="66" charset="0"/>
              </a:rPr>
              <a:t>poset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990600" y="1905000"/>
            <a:ext cx="716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Fact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en-US" sz="2400" dirty="0" smtClean="0">
                <a:latin typeface="Comic Sans MS" pitchFamily="66" charset="0"/>
              </a:rPr>
              <a:t>The standard example  S</a:t>
            </a:r>
            <a:r>
              <a:rPr lang="en-US" sz="2400" baseline="-25000" dirty="0" smtClean="0">
                <a:latin typeface="Comic Sans MS" pitchFamily="66" charset="0"/>
              </a:rPr>
              <a:t>4</a:t>
            </a:r>
            <a:r>
              <a:rPr lang="en-US" sz="2400" dirty="0" smtClean="0">
                <a:latin typeface="Comic Sans MS" pitchFamily="66" charset="0"/>
              </a:rPr>
              <a:t>  is planar!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971800"/>
            <a:ext cx="5916416" cy="27647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Wishful Thinking:  If Frogs Had Wings …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219200" y="2209800"/>
            <a:ext cx="6553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Question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en-US" sz="2400" dirty="0" smtClean="0">
                <a:latin typeface="Comic Sans MS" pitchFamily="66" charset="0"/>
              </a:rPr>
              <a:t>Could it possibly be true that dim(P)  ≤  4 for every planar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 P?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mic Sans MS" pitchFamily="66" charset="0"/>
              </a:rPr>
              <a:t>We observe that</a:t>
            </a:r>
          </a:p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sz="2400" dirty="0" smtClean="0">
                <a:latin typeface="Comic Sans MS" pitchFamily="66" charset="0"/>
              </a:rPr>
              <a:t>dim(P)  ≤  2  when  P  has a zero and a one.</a:t>
            </a:r>
          </a:p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sz="2400" dirty="0" smtClean="0">
                <a:latin typeface="Comic Sans MS" pitchFamily="66" charset="0"/>
              </a:rPr>
              <a:t>dim(P)  ≤  3  when  P  has a zero or a one.</a:t>
            </a:r>
          </a:p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sz="2400" dirty="0" smtClean="0">
                <a:latin typeface="Comic Sans MS" pitchFamily="66" charset="0"/>
              </a:rPr>
              <a:t>So why not  dim(P) ≤  4  in the general case?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No</a:t>
            </a:r>
            <a:r>
              <a:rPr lang="en-US" sz="3200" dirty="0" smtClean="0">
                <a:latin typeface="Comic Sans MS" pitchFamily="66" charset="0"/>
              </a:rPr>
              <a:t> … by Kelly’s Construction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838200" y="1861527"/>
            <a:ext cx="7543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(</a:t>
            </a:r>
            <a:r>
              <a:rPr lang="en-US" sz="2400" dirty="0" smtClean="0">
                <a:latin typeface="Comic Sans MS" pitchFamily="66" charset="0"/>
              </a:rPr>
              <a:t>Kelly)  </a:t>
            </a:r>
            <a:r>
              <a:rPr lang="en-US" sz="2400" dirty="0" smtClean="0">
                <a:latin typeface="Comic Sans MS" pitchFamily="66" charset="0"/>
              </a:rPr>
              <a:t>For every  n ≥ 5 , the standard example  </a:t>
            </a:r>
            <a:r>
              <a:rPr lang="en-US" sz="2400" dirty="0" err="1" smtClean="0">
                <a:latin typeface="Comic Sans MS" pitchFamily="66" charset="0"/>
              </a:rPr>
              <a:t>S</a:t>
            </a:r>
            <a:r>
              <a:rPr lang="en-US" sz="2400" baseline="-25000" dirty="0" err="1" smtClean="0"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  is </a:t>
            </a:r>
            <a:r>
              <a:rPr lang="en-US" sz="2400" dirty="0" err="1" smtClean="0">
                <a:latin typeface="Comic Sans MS" pitchFamily="66" charset="0"/>
              </a:rPr>
              <a:t>nonplanar</a:t>
            </a:r>
            <a:r>
              <a:rPr lang="en-US" sz="2400" dirty="0" smtClean="0">
                <a:latin typeface="Comic Sans MS" pitchFamily="66" charset="0"/>
              </a:rPr>
              <a:t> but it is a </a:t>
            </a:r>
            <a:r>
              <a:rPr lang="en-US" sz="2400" dirty="0" err="1" smtClean="0">
                <a:latin typeface="Comic Sans MS" pitchFamily="66" charset="0"/>
              </a:rPr>
              <a:t>subposet</a:t>
            </a:r>
            <a:r>
              <a:rPr lang="en-US" sz="2400" dirty="0" smtClean="0">
                <a:latin typeface="Comic Sans MS" pitchFamily="66" charset="0"/>
              </a:rPr>
              <a:t> of a planar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.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5" name="Picture 4" descr="posetfig-11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58836" y="3200400"/>
            <a:ext cx="2590800" cy="3486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Eight Years of Silence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838200" y="3048000"/>
            <a:ext cx="75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mic Sans MS" pitchFamily="66" charset="0"/>
              </a:rPr>
              <a:t>Kelly’s construction more or less killed the subject, at least for the time being.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76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The Vertex-Edge </a:t>
            </a:r>
            <a:r>
              <a:rPr lang="en-US" sz="3200" dirty="0" err="1" smtClean="0">
                <a:latin typeface="Comic Sans MS" pitchFamily="66" charset="0"/>
              </a:rPr>
              <a:t>Poset</a:t>
            </a:r>
            <a:r>
              <a:rPr lang="en-US" sz="3200" dirty="0" smtClean="0">
                <a:latin typeface="Comic Sans MS" pitchFamily="66" charset="0"/>
              </a:rPr>
              <a:t> of a Graph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5" name="Picture 4" descr="incidence_pos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590800"/>
            <a:ext cx="5000625" cy="2324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8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Some Elementary Observations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2133600"/>
            <a:ext cx="69342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1469569" y="2699657"/>
            <a:ext cx="637902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Fact 1 </a:t>
            </a:r>
            <a:r>
              <a:rPr lang="en-US" sz="2400" dirty="0" smtClean="0">
                <a:latin typeface="Comic Sans MS" pitchFamily="66" charset="0"/>
              </a:rPr>
              <a:t>  The dimension of the vertex-edge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of  K</a:t>
            </a:r>
            <a:r>
              <a:rPr lang="en-US" sz="2400" b="1" baseline="-25000" dirty="0" smtClean="0">
                <a:latin typeface="Comic Sans MS" pitchFamily="66" charset="0"/>
              </a:rPr>
              <a:t>5</a:t>
            </a:r>
            <a:r>
              <a:rPr lang="en-US" sz="2400" dirty="0" smtClean="0">
                <a:latin typeface="Comic Sans MS" pitchFamily="66" charset="0"/>
              </a:rPr>
              <a:t>  is  4.</a:t>
            </a:r>
          </a:p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Fact 2 </a:t>
            </a:r>
            <a:r>
              <a:rPr lang="en-US" sz="2400" dirty="0" smtClean="0">
                <a:latin typeface="Comic Sans MS" pitchFamily="66" charset="0"/>
              </a:rPr>
              <a:t> The dimension of the vertex-edge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of  K</a:t>
            </a:r>
            <a:r>
              <a:rPr lang="en-US" sz="2400" b="1" baseline="-25000" dirty="0" smtClean="0">
                <a:latin typeface="Comic Sans MS" pitchFamily="66" charset="0"/>
              </a:rPr>
              <a:t>3,3</a:t>
            </a:r>
            <a:r>
              <a:rPr lang="en-US" sz="2400" dirty="0" smtClean="0">
                <a:latin typeface="Comic Sans MS" pitchFamily="66" charset="0"/>
              </a:rPr>
              <a:t>  is  4.</a:t>
            </a:r>
          </a:p>
        </p:txBody>
      </p:sp>
    </p:spTree>
    <p:extLst>
      <p:ext uri="{BB962C8B-B14F-4D97-AF65-F5344CB8AC3E}">
        <p14:creationId xmlns:p14="http://schemas.microsoft.com/office/powerpoint/2010/main" val="245078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8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Comic Sans MS" pitchFamily="66" charset="0"/>
              </a:rPr>
              <a:t>Schnyder’s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Theorem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2133600"/>
            <a:ext cx="69342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1447800" y="2438400"/>
            <a:ext cx="6096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dirty="0" smtClean="0">
                <a:latin typeface="Comic Sans MS" pitchFamily="66" charset="0"/>
              </a:rPr>
              <a:t>  (</a:t>
            </a:r>
            <a:r>
              <a:rPr lang="en-US" sz="2400" dirty="0" err="1" smtClean="0">
                <a:latin typeface="Comic Sans MS" pitchFamily="66" charset="0"/>
              </a:rPr>
              <a:t>Schnyder</a:t>
            </a:r>
            <a:r>
              <a:rPr lang="en-US" sz="2400" dirty="0" smtClean="0">
                <a:latin typeface="Comic Sans MS" pitchFamily="66" charset="0"/>
              </a:rPr>
              <a:t>) </a:t>
            </a:r>
            <a:r>
              <a:rPr lang="en-US" sz="2400" dirty="0" smtClean="0">
                <a:latin typeface="Comic Sans MS" pitchFamily="66" charset="0"/>
              </a:rPr>
              <a:t>A </a:t>
            </a:r>
            <a:r>
              <a:rPr lang="en-US" sz="2400" dirty="0">
                <a:latin typeface="Comic Sans MS" pitchFamily="66" charset="0"/>
              </a:rPr>
              <a:t>graph is planar if and only if the dimension of its </a:t>
            </a:r>
            <a:r>
              <a:rPr lang="en-US" sz="2400" dirty="0" smtClean="0">
                <a:latin typeface="Comic Sans MS" pitchFamily="66" charset="0"/>
              </a:rPr>
              <a:t>vertex-edge </a:t>
            </a:r>
            <a:r>
              <a:rPr lang="en-US" sz="2400" dirty="0" err="1">
                <a:latin typeface="Comic Sans MS" pitchFamily="66" charset="0"/>
              </a:rPr>
              <a:t>poset</a:t>
            </a:r>
            <a:r>
              <a:rPr lang="en-US" sz="2400" dirty="0">
                <a:latin typeface="Comic Sans MS" pitchFamily="66" charset="0"/>
              </a:rPr>
              <a:t> is at most  3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24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Note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 Testing graph planarity is linear in the number of edges while testing for dimension at most  3  is  NP-complete!!!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Comic Sans MS" pitchFamily="66" charset="0"/>
              </a:rPr>
              <a:t>Comparability and Incomparability Graphs</a:t>
            </a:r>
            <a:endParaRPr lang="en-US" sz="3600" dirty="0">
              <a:latin typeface="Comic Sans MS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057400"/>
            <a:ext cx="6914296" cy="3276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13948" y="5638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     Comparability Graph    Incomparability Graph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7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8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The Role of </a:t>
            </a:r>
            <a:r>
              <a:rPr lang="en-US" sz="3200" dirty="0" err="1" smtClean="0">
                <a:latin typeface="Comic Sans MS" pitchFamily="66" charset="0"/>
              </a:rPr>
              <a:t>Homeomorphs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2133600"/>
            <a:ext cx="69342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1447800" y="2590800"/>
            <a:ext cx="6096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Confession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 I didn’t have the slightest idea what might be the dimension of the vertex-edge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of a </a:t>
            </a:r>
            <a:r>
              <a:rPr lang="en-US" sz="2400" dirty="0" err="1" smtClean="0">
                <a:latin typeface="Comic Sans MS" pitchFamily="66" charset="0"/>
              </a:rPr>
              <a:t>homeomorph</a:t>
            </a:r>
            <a:r>
              <a:rPr lang="en-US" sz="2400" dirty="0" smtClean="0">
                <a:latin typeface="Comic Sans MS" pitchFamily="66" charset="0"/>
              </a:rPr>
              <a:t> of  K</a:t>
            </a:r>
            <a:r>
              <a:rPr lang="en-US" sz="2400" b="1" baseline="-25000" dirty="0" smtClean="0">
                <a:latin typeface="Comic Sans MS" pitchFamily="66" charset="0"/>
              </a:rPr>
              <a:t>5 </a:t>
            </a:r>
            <a:r>
              <a:rPr lang="en-US" sz="2400" dirty="0" smtClean="0">
                <a:latin typeface="Comic Sans MS" pitchFamily="66" charset="0"/>
              </a:rPr>
              <a:t> or  K</a:t>
            </a:r>
            <a:r>
              <a:rPr lang="en-US" sz="2400" b="1" baseline="-25000" dirty="0" smtClean="0">
                <a:latin typeface="Comic Sans MS" pitchFamily="66" charset="0"/>
              </a:rPr>
              <a:t>3,3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24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Timeline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 First contact with </a:t>
            </a:r>
            <a:r>
              <a:rPr lang="en-US" sz="2400" dirty="0" err="1" smtClean="0">
                <a:latin typeface="Comic Sans MS" pitchFamily="66" charset="0"/>
              </a:rPr>
              <a:t>Schnyder</a:t>
            </a:r>
            <a:r>
              <a:rPr lang="en-US" sz="2400" dirty="0" smtClean="0">
                <a:latin typeface="Comic Sans MS" pitchFamily="66" charset="0"/>
              </a:rPr>
              <a:t> was in 1986, maybe even 1985.</a:t>
            </a:r>
          </a:p>
        </p:txBody>
      </p:sp>
    </p:spTree>
    <p:extLst>
      <p:ext uri="{BB962C8B-B14F-4D97-AF65-F5344CB8AC3E}">
        <p14:creationId xmlns:p14="http://schemas.microsoft.com/office/powerpoint/2010/main" val="420455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8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Structure and </a:t>
            </a:r>
            <a:r>
              <a:rPr lang="en-US" sz="3200" dirty="0" err="1" smtClean="0">
                <a:latin typeface="Comic Sans MS" pitchFamily="66" charset="0"/>
              </a:rPr>
              <a:t>Schnyder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2133600"/>
            <a:ext cx="69342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1447800" y="2133600"/>
            <a:ext cx="6096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Comic Sans MS" pitchFamily="66" charset="0"/>
              </a:rPr>
              <a:t>Schnyder’s</a:t>
            </a:r>
            <a:r>
              <a:rPr lang="en-US" sz="2400" dirty="0" smtClean="0">
                <a:latin typeface="Comic Sans MS" pitchFamily="66" charset="0"/>
              </a:rPr>
              <a:t> proof is a classic, elegant and rich in structure.  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mic Sans MS" pitchFamily="66" charset="0"/>
              </a:rPr>
              <a:t>His motivation was to find an efficient layout of a planar graph on a small grid.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mic Sans MS" pitchFamily="66" charset="0"/>
              </a:rPr>
              <a:t>Recently, </a:t>
            </a:r>
            <a:r>
              <a:rPr lang="en-US" sz="2400" dirty="0" err="1" smtClean="0">
                <a:latin typeface="Comic Sans MS" pitchFamily="66" charset="0"/>
              </a:rPr>
              <a:t>Haxell</a:t>
            </a:r>
            <a:r>
              <a:rPr lang="en-US" sz="2400" dirty="0" smtClean="0">
                <a:latin typeface="Comic Sans MS" pitchFamily="66" charset="0"/>
              </a:rPr>
              <a:t> and Barrera-Cruz have found a direct proof, sans the structure, but the value of </a:t>
            </a:r>
            <a:r>
              <a:rPr lang="en-US" sz="2400" dirty="0" err="1" smtClean="0">
                <a:latin typeface="Comic Sans MS" pitchFamily="66" charset="0"/>
              </a:rPr>
              <a:t>Schnyder’s</a:t>
            </a:r>
            <a:r>
              <a:rPr lang="en-US" sz="2400" dirty="0" smtClean="0">
                <a:latin typeface="Comic Sans MS" pitchFamily="66" charset="0"/>
              </a:rPr>
              <a:t> original approach remains intact.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4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Convex </a:t>
            </a:r>
            <a:r>
              <a:rPr lang="en-US" sz="3200" dirty="0" err="1" smtClean="0">
                <a:latin typeface="Comic Sans MS" pitchFamily="66" charset="0"/>
              </a:rPr>
              <a:t>Polytopes</a:t>
            </a:r>
            <a:r>
              <a:rPr lang="en-US" sz="3200" dirty="0" smtClean="0">
                <a:latin typeface="Comic Sans MS" pitchFamily="66" charset="0"/>
              </a:rPr>
              <a:t> and Steinitz’s Theorem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1660525" y="2470150"/>
            <a:ext cx="5883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209800"/>
            <a:ext cx="3773840" cy="295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03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3-Connected Planar Graphs</a:t>
            </a:r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8229600" cy="3124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mic Sans MS" pitchFamily="66" charset="0"/>
              </a:rPr>
              <a:t> 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</a:rPr>
              <a:t>(</a:t>
            </a:r>
            <a:r>
              <a:rPr lang="en-US" sz="2400" dirty="0" err="1">
                <a:latin typeface="Comic Sans MS" pitchFamily="66" charset="0"/>
              </a:rPr>
              <a:t>Brightwell</a:t>
            </a:r>
            <a:r>
              <a:rPr lang="en-US" sz="2400" dirty="0">
                <a:latin typeface="Comic Sans MS" pitchFamily="66" charset="0"/>
              </a:rPr>
              <a:t> and </a:t>
            </a:r>
            <a:r>
              <a:rPr lang="en-US" sz="2400" dirty="0" smtClean="0">
                <a:latin typeface="Comic Sans MS" pitchFamily="66" charset="0"/>
              </a:rPr>
              <a:t>WTT)  </a:t>
            </a:r>
            <a:r>
              <a:rPr lang="en-US" sz="2400" dirty="0">
                <a:latin typeface="Comic Sans MS" pitchFamily="66" charset="0"/>
              </a:rPr>
              <a:t>If  G  is </a:t>
            </a:r>
            <a:r>
              <a:rPr lang="en-US" sz="2400" dirty="0" smtClean="0">
                <a:latin typeface="Comic Sans MS" pitchFamily="66" charset="0"/>
              </a:rPr>
              <a:t>a planar  </a:t>
            </a:r>
            <a:r>
              <a:rPr lang="en-US" sz="2400" dirty="0">
                <a:latin typeface="Comic Sans MS" pitchFamily="66" charset="0"/>
              </a:rPr>
              <a:t>3-connected graph and  P  is the </a:t>
            </a:r>
            <a:r>
              <a:rPr lang="en-US" sz="2400" dirty="0" smtClean="0">
                <a:latin typeface="Comic Sans MS" pitchFamily="66" charset="0"/>
              </a:rPr>
              <a:t>vertex-edge-face </a:t>
            </a:r>
            <a:r>
              <a:rPr lang="en-US" sz="2400" dirty="0" err="1">
                <a:latin typeface="Comic Sans MS" pitchFamily="66" charset="0"/>
              </a:rPr>
              <a:t>poset</a:t>
            </a:r>
            <a:r>
              <a:rPr lang="en-US" sz="2400" dirty="0">
                <a:latin typeface="Comic Sans MS" pitchFamily="66" charset="0"/>
              </a:rPr>
              <a:t> of  G, then  dim(P) = 4.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   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    Furthermore, the </a:t>
            </a:r>
            <a:r>
              <a:rPr lang="en-US" sz="2400" dirty="0">
                <a:latin typeface="Comic Sans MS" pitchFamily="66" charset="0"/>
              </a:rPr>
              <a:t>removal of any vertex or any face from  P  reduces the dimension to  3.</a:t>
            </a: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1660525" y="2470150"/>
            <a:ext cx="5883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9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Convex </a:t>
            </a:r>
            <a:r>
              <a:rPr lang="en-US" sz="3200" dirty="0" err="1" smtClean="0">
                <a:latin typeface="Comic Sans MS" pitchFamily="66" charset="0"/>
              </a:rPr>
              <a:t>Polytopes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8229600" cy="3124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mic Sans MS" pitchFamily="66" charset="0"/>
              </a:rPr>
              <a:t> 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</a:rPr>
              <a:t>(</a:t>
            </a:r>
            <a:r>
              <a:rPr lang="en-US" sz="2400" dirty="0" err="1">
                <a:latin typeface="Comic Sans MS" pitchFamily="66" charset="0"/>
              </a:rPr>
              <a:t>Brightwell</a:t>
            </a:r>
            <a:r>
              <a:rPr lang="en-US" sz="2400" dirty="0">
                <a:latin typeface="Comic Sans MS" pitchFamily="66" charset="0"/>
              </a:rPr>
              <a:t> and </a:t>
            </a:r>
            <a:r>
              <a:rPr lang="en-US" sz="2400" dirty="0" smtClean="0">
                <a:latin typeface="Comic Sans MS" pitchFamily="66" charset="0"/>
              </a:rPr>
              <a:t>WTT)  </a:t>
            </a:r>
            <a:r>
              <a:rPr lang="en-US" sz="2400" dirty="0">
                <a:latin typeface="Comic Sans MS" pitchFamily="66" charset="0"/>
              </a:rPr>
              <a:t>If  M</a:t>
            </a: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en-US" sz="2400" dirty="0">
                <a:latin typeface="Comic Sans MS" pitchFamily="66" charset="0"/>
              </a:rPr>
              <a:t>is </a:t>
            </a:r>
            <a:r>
              <a:rPr lang="en-US" sz="2400" dirty="0" smtClean="0">
                <a:latin typeface="Comic Sans MS" pitchFamily="66" charset="0"/>
              </a:rPr>
              <a:t>a convex </a:t>
            </a:r>
            <a:r>
              <a:rPr lang="en-US" sz="2400" dirty="0" err="1" smtClean="0">
                <a:latin typeface="Comic Sans MS" pitchFamily="66" charset="0"/>
              </a:rPr>
              <a:t>polytope</a:t>
            </a:r>
            <a:r>
              <a:rPr lang="en-US" sz="2400" dirty="0" smtClean="0">
                <a:latin typeface="Comic Sans MS" pitchFamily="66" charset="0"/>
              </a:rPr>
              <a:t> in  R</a:t>
            </a:r>
            <a:r>
              <a:rPr lang="en-US" sz="2400" b="1" baseline="30000" dirty="0" smtClean="0">
                <a:latin typeface="Comic Sans MS" pitchFamily="66" charset="0"/>
              </a:rPr>
              <a:t>3</a:t>
            </a:r>
            <a:r>
              <a:rPr lang="en-US" sz="2400" dirty="0" smtClean="0">
                <a:latin typeface="Comic Sans MS" pitchFamily="66" charset="0"/>
              </a:rPr>
              <a:t>, and  P  </a:t>
            </a:r>
            <a:r>
              <a:rPr lang="en-US" sz="2400" dirty="0">
                <a:latin typeface="Comic Sans MS" pitchFamily="66" charset="0"/>
              </a:rPr>
              <a:t>is the </a:t>
            </a:r>
            <a:r>
              <a:rPr lang="en-US" sz="2400" dirty="0" smtClean="0">
                <a:latin typeface="Comic Sans MS" pitchFamily="66" charset="0"/>
              </a:rPr>
              <a:t>vertex-edge-face </a:t>
            </a:r>
            <a:r>
              <a:rPr lang="en-US" sz="2400" dirty="0" err="1">
                <a:latin typeface="Comic Sans MS" pitchFamily="66" charset="0"/>
              </a:rPr>
              <a:t>poset</a:t>
            </a:r>
            <a:r>
              <a:rPr lang="en-US" sz="2400" dirty="0">
                <a:latin typeface="Comic Sans MS" pitchFamily="66" charset="0"/>
              </a:rPr>
              <a:t> of  </a:t>
            </a:r>
            <a:r>
              <a:rPr lang="en-US" sz="2400" dirty="0" smtClean="0">
                <a:latin typeface="Comic Sans MS" pitchFamily="66" charset="0"/>
              </a:rPr>
              <a:t>M, </a:t>
            </a:r>
            <a:r>
              <a:rPr lang="en-US" sz="2400" dirty="0">
                <a:latin typeface="Comic Sans MS" pitchFamily="66" charset="0"/>
              </a:rPr>
              <a:t>then  dim(P) = 4.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   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    Furthermore, the </a:t>
            </a:r>
            <a:r>
              <a:rPr lang="en-US" sz="2400" dirty="0">
                <a:latin typeface="Comic Sans MS" pitchFamily="66" charset="0"/>
              </a:rPr>
              <a:t>removal of any vertex or any face from  P  reduces the dimension to  3.</a:t>
            </a: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1660525" y="2470150"/>
            <a:ext cx="5883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8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Planar </a:t>
            </a:r>
            <a:r>
              <a:rPr lang="en-US" sz="3200" dirty="0" err="1">
                <a:latin typeface="Comic Sans MS" pitchFamily="66" charset="0"/>
              </a:rPr>
              <a:t>Multigraphs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157700" name="Picture 4" descr="planar_multigraph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48723" y="1752600"/>
            <a:ext cx="3978317" cy="4267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Planar </a:t>
            </a:r>
            <a:r>
              <a:rPr lang="en-US" sz="3200" dirty="0" err="1" smtClean="0">
                <a:latin typeface="Comic Sans MS" pitchFamily="66" charset="0"/>
              </a:rPr>
              <a:t>Multigraphs</a:t>
            </a:r>
            <a:r>
              <a:rPr lang="en-US" sz="3200" dirty="0" smtClean="0">
                <a:latin typeface="Comic Sans MS" pitchFamily="66" charset="0"/>
              </a:rPr>
              <a:t> and Dimension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586662" cy="3429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</a:rPr>
              <a:t>(</a:t>
            </a:r>
            <a:r>
              <a:rPr lang="en-US" sz="2400" dirty="0" err="1">
                <a:latin typeface="Comic Sans MS" pitchFamily="66" charset="0"/>
              </a:rPr>
              <a:t>Brightwell</a:t>
            </a:r>
            <a:r>
              <a:rPr lang="en-US" sz="2400" dirty="0">
                <a:latin typeface="Comic Sans MS" pitchFamily="66" charset="0"/>
              </a:rPr>
              <a:t> and </a:t>
            </a:r>
            <a:r>
              <a:rPr lang="en-US" sz="2400" dirty="0" smtClean="0">
                <a:latin typeface="Comic Sans MS" pitchFamily="66" charset="0"/>
              </a:rPr>
              <a:t>WTT):  </a:t>
            </a:r>
            <a:r>
              <a:rPr lang="en-US" sz="2400" dirty="0">
                <a:latin typeface="Comic Sans MS" pitchFamily="66" charset="0"/>
              </a:rPr>
              <a:t>Let  D  be a </a:t>
            </a:r>
            <a:r>
              <a:rPr lang="en-US" sz="2400" dirty="0" smtClean="0">
                <a:latin typeface="Comic Sans MS" pitchFamily="66" charset="0"/>
              </a:rPr>
              <a:t>non-crossing </a:t>
            </a:r>
            <a:r>
              <a:rPr lang="en-US" sz="2400" dirty="0">
                <a:latin typeface="Comic Sans MS" pitchFamily="66" charset="0"/>
              </a:rPr>
              <a:t>drawing of a planar </a:t>
            </a:r>
            <a:r>
              <a:rPr lang="en-US" sz="2400" dirty="0" err="1">
                <a:latin typeface="Comic Sans MS" pitchFamily="66" charset="0"/>
              </a:rPr>
              <a:t>multigraph</a:t>
            </a:r>
            <a:r>
              <a:rPr lang="en-US" sz="2400" dirty="0">
                <a:latin typeface="Comic Sans MS" pitchFamily="66" charset="0"/>
              </a:rPr>
              <a:t>  G, and let  P  be the vertex-edge-face </a:t>
            </a:r>
            <a:r>
              <a:rPr lang="en-US" sz="2400" dirty="0" err="1">
                <a:latin typeface="Comic Sans MS" pitchFamily="66" charset="0"/>
              </a:rPr>
              <a:t>poset</a:t>
            </a:r>
            <a:r>
              <a:rPr lang="en-US" sz="2400" dirty="0">
                <a:latin typeface="Comic Sans MS" pitchFamily="66" charset="0"/>
              </a:rPr>
              <a:t> determined by  D.  Then  dim(P) ≤ 4.</a:t>
            </a:r>
          </a:p>
          <a:p>
            <a:pPr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    Different </a:t>
            </a:r>
            <a:r>
              <a:rPr lang="en-US" sz="2400" dirty="0">
                <a:latin typeface="Comic Sans MS" pitchFamily="66" charset="0"/>
              </a:rPr>
              <a:t>drawings may determine </a:t>
            </a:r>
            <a:r>
              <a:rPr lang="en-US" sz="2400" dirty="0" err="1">
                <a:latin typeface="Comic Sans MS" pitchFamily="66" charset="0"/>
              </a:rPr>
              <a:t>posets</a:t>
            </a:r>
            <a:r>
              <a:rPr lang="en-US" sz="2400" dirty="0">
                <a:latin typeface="Comic Sans MS" pitchFamily="66" charset="0"/>
              </a:rPr>
              <a:t> with different dimensions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>
              <a:buNone/>
            </a:pPr>
            <a:endParaRPr lang="en-US" sz="2400" dirty="0">
              <a:latin typeface="Comic Sans MS" pitchFamily="66" charset="0"/>
            </a:endParaRPr>
          </a:p>
          <a:p>
            <a:pPr>
              <a:buNone/>
            </a:pP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74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8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Characterizing </a:t>
            </a:r>
            <a:r>
              <a:rPr lang="en-US" sz="3200" dirty="0" err="1" smtClean="0">
                <a:latin typeface="Comic Sans MS" pitchFamily="66" charset="0"/>
              </a:rPr>
              <a:t>Outerplanar</a:t>
            </a:r>
            <a:r>
              <a:rPr lang="en-US" sz="3200" dirty="0" smtClean="0">
                <a:latin typeface="Comic Sans MS" pitchFamily="66" charset="0"/>
              </a:rPr>
              <a:t> Graphs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2133600"/>
            <a:ext cx="69342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1447800" y="2819400"/>
            <a:ext cx="6096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dirty="0" smtClean="0">
                <a:latin typeface="Comic Sans MS" pitchFamily="66" charset="0"/>
              </a:rPr>
              <a:t>  (</a:t>
            </a:r>
            <a:r>
              <a:rPr lang="en-US" sz="2400" dirty="0" err="1" smtClean="0">
                <a:latin typeface="Comic Sans MS" pitchFamily="66" charset="0"/>
              </a:rPr>
              <a:t>Felsner</a:t>
            </a:r>
            <a:r>
              <a:rPr lang="en-US" sz="2400" dirty="0" smtClean="0">
                <a:latin typeface="Comic Sans MS" pitchFamily="66" charset="0"/>
              </a:rPr>
              <a:t> and </a:t>
            </a:r>
            <a:r>
              <a:rPr lang="en-US" sz="2400" dirty="0" smtClean="0">
                <a:latin typeface="Comic Sans MS" pitchFamily="66" charset="0"/>
              </a:rPr>
              <a:t>WTT) </a:t>
            </a:r>
            <a:r>
              <a:rPr lang="en-US" sz="2400" dirty="0" smtClean="0">
                <a:latin typeface="Comic Sans MS" pitchFamily="66" charset="0"/>
              </a:rPr>
              <a:t>A </a:t>
            </a:r>
            <a:r>
              <a:rPr lang="en-US" sz="2400" dirty="0">
                <a:latin typeface="Comic Sans MS" pitchFamily="66" charset="0"/>
              </a:rPr>
              <a:t>graph is </a:t>
            </a:r>
            <a:r>
              <a:rPr lang="en-US" sz="2400" dirty="0" err="1" smtClean="0">
                <a:latin typeface="Comic Sans MS" pitchFamily="66" charset="0"/>
              </a:rPr>
              <a:t>outerplanar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</a:rPr>
              <a:t>if and only if the dimension of its </a:t>
            </a:r>
            <a:r>
              <a:rPr lang="en-US" sz="2400" dirty="0" smtClean="0">
                <a:latin typeface="Comic Sans MS" pitchFamily="66" charset="0"/>
              </a:rPr>
              <a:t>vertex-edge </a:t>
            </a:r>
            <a:r>
              <a:rPr lang="en-US" sz="2400" dirty="0" err="1">
                <a:latin typeface="Comic Sans MS" pitchFamily="66" charset="0"/>
              </a:rPr>
              <a:t>poset</a:t>
            </a:r>
            <a:r>
              <a:rPr lang="en-US" sz="2400" dirty="0">
                <a:latin typeface="Comic Sans MS" pitchFamily="66" charset="0"/>
              </a:rPr>
              <a:t> is at most  </a:t>
            </a:r>
            <a:r>
              <a:rPr lang="en-US" sz="2400" dirty="0" smtClean="0">
                <a:latin typeface="Comic Sans MS" pitchFamily="66" charset="0"/>
              </a:rPr>
              <a:t>5/2.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96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Adjacency </a:t>
            </a:r>
            <a:r>
              <a:rPr lang="en-US" sz="3200" dirty="0" err="1" smtClean="0">
                <a:latin typeface="Comic Sans MS" pitchFamily="66" charset="0"/>
              </a:rPr>
              <a:t>Posets</a:t>
            </a:r>
            <a:r>
              <a:rPr lang="en-US" sz="3200" dirty="0" smtClean="0">
                <a:latin typeface="Comic Sans MS" pitchFamily="66" charset="0"/>
              </a:rPr>
              <a:t>, Planarity and Genus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62000" y="2209800"/>
            <a:ext cx="77724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Fact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 If  P  is the adjacency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of a graph  G,  then  dim(P)  ≥ </a:t>
            </a:r>
            <a:r>
              <a:rPr lang="en-US" sz="2400" dirty="0" smtClean="0">
                <a:latin typeface="Symbol" pitchFamily="18" charset="2"/>
              </a:rPr>
              <a:t> </a:t>
            </a:r>
            <a:r>
              <a:rPr lang="en-US" sz="2800" dirty="0" smtClean="0">
                <a:latin typeface="Symbol" pitchFamily="18" charset="2"/>
              </a:rPr>
              <a:t>c</a:t>
            </a:r>
            <a:r>
              <a:rPr lang="en-US" sz="2400" dirty="0" smtClean="0">
                <a:latin typeface="Comic Sans MS" pitchFamily="66" charset="0"/>
              </a:rPr>
              <a:t>(G) … and the inequality may be far from tight.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However</a:t>
            </a:r>
            <a:r>
              <a:rPr lang="en-US" sz="2400" dirty="0" smtClean="0">
                <a:latin typeface="Comic Sans MS" pitchFamily="66" charset="0"/>
              </a:rPr>
              <a:t>, could it be true that the dimension of an adjacency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is bounded in terms of the genus of the graph?   In particular, does there exist a constant  c  so that dim(P)  ≤  c   whenever   P  is the adjacency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of a planar graph?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Adjacency </a:t>
            </a:r>
            <a:r>
              <a:rPr lang="en-US" sz="3200" dirty="0" err="1" smtClean="0">
                <a:latin typeface="Comic Sans MS" pitchFamily="66" charset="0"/>
              </a:rPr>
              <a:t>Posets</a:t>
            </a:r>
            <a:r>
              <a:rPr lang="en-US" sz="3200" dirty="0" smtClean="0">
                <a:latin typeface="Comic Sans MS" pitchFamily="66" charset="0"/>
              </a:rPr>
              <a:t> of Planar Graphs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28600" y="2514600"/>
            <a:ext cx="8610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dirty="0" smtClean="0">
                <a:latin typeface="Comic Sans MS" pitchFamily="66" charset="0"/>
              </a:rPr>
              <a:t> (</a:t>
            </a:r>
            <a:r>
              <a:rPr lang="en-US" sz="2400" dirty="0" err="1" smtClean="0">
                <a:latin typeface="Comic Sans MS" pitchFamily="66" charset="0"/>
              </a:rPr>
              <a:t>Felsner</a:t>
            </a:r>
            <a:r>
              <a:rPr lang="en-US" sz="2400" dirty="0" smtClean="0">
                <a:latin typeface="Comic Sans MS" pitchFamily="66" charset="0"/>
              </a:rPr>
              <a:t>, Li, WTT, ‘10)   If  P is the adjacency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of a planar graph, then  dim (P) ≤ 8.</a:t>
            </a:r>
          </a:p>
          <a:p>
            <a:pPr>
              <a:spcBef>
                <a:spcPct val="50000"/>
              </a:spcBef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Fact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 </a:t>
            </a:r>
            <a:r>
              <a:rPr lang="en-US" sz="2400" dirty="0" smtClean="0">
                <a:latin typeface="Comic Sans MS" pitchFamily="66" charset="0"/>
              </a:rPr>
              <a:t>There exists a planar graph whose adjacency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has dimension  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Planar </a:t>
            </a:r>
            <a:r>
              <a:rPr lang="en-US" sz="3200" dirty="0" err="1" smtClean="0">
                <a:latin typeface="Comic Sans MS" pitchFamily="66" charset="0"/>
              </a:rPr>
              <a:t>Poset</a:t>
            </a:r>
            <a:r>
              <a:rPr lang="en-US" sz="3200" dirty="0" err="1">
                <a:latin typeface="Comic Sans MS" pitchFamily="66" charset="0"/>
              </a:rPr>
              <a:t>s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6" name="Picture 5" descr="poset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1" y="2209800"/>
            <a:ext cx="3025526" cy="36512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53000" y="2075408"/>
            <a:ext cx="373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Definition</a:t>
            </a:r>
            <a:r>
              <a:rPr lang="en-US" sz="2400" dirty="0" smtClean="0">
                <a:latin typeface="Comic Sans MS" pitchFamily="66" charset="0"/>
              </a:rPr>
              <a:t>  A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 P  is planar when it has an order diagram with no edge crossings.</a:t>
            </a:r>
          </a:p>
          <a:p>
            <a:endParaRPr lang="en-US" sz="2400" dirty="0">
              <a:latin typeface="Comic Sans MS" pitchFamily="66" charset="0"/>
            </a:endParaRP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Exercise</a:t>
            </a:r>
            <a:r>
              <a:rPr lang="en-US" sz="2400" dirty="0" smtClean="0">
                <a:latin typeface="Comic Sans MS" pitchFamily="66" charset="0"/>
              </a:rPr>
              <a:t>  If  P  is planar, then it has an order diagram with straight line edges and no crossings.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Comic Sans MS" pitchFamily="66" charset="0"/>
              </a:rPr>
              <a:t>Outerplanar</a:t>
            </a:r>
            <a:r>
              <a:rPr lang="en-US" sz="3200" dirty="0" smtClean="0">
                <a:latin typeface="Comic Sans MS" pitchFamily="66" charset="0"/>
              </a:rPr>
              <a:t> Graphs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04800" y="2133601"/>
            <a:ext cx="8610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dirty="0" smtClean="0">
                <a:latin typeface="Comic Sans MS" pitchFamily="66" charset="0"/>
              </a:rPr>
              <a:t> (</a:t>
            </a:r>
            <a:r>
              <a:rPr lang="en-US" sz="2400" dirty="0" err="1" smtClean="0">
                <a:latin typeface="Comic Sans MS" pitchFamily="66" charset="0"/>
              </a:rPr>
              <a:t>Felsner</a:t>
            </a:r>
            <a:r>
              <a:rPr lang="en-US" sz="2400" dirty="0" smtClean="0">
                <a:latin typeface="Comic Sans MS" pitchFamily="66" charset="0"/>
              </a:rPr>
              <a:t>, Li, </a:t>
            </a:r>
            <a:r>
              <a:rPr lang="en-US" sz="2400" dirty="0" smtClean="0">
                <a:latin typeface="Comic Sans MS" pitchFamily="66" charset="0"/>
              </a:rPr>
              <a:t>WTT)   </a:t>
            </a:r>
            <a:r>
              <a:rPr lang="en-US" sz="2400" dirty="0" smtClean="0">
                <a:latin typeface="Comic Sans MS" pitchFamily="66" charset="0"/>
              </a:rPr>
              <a:t>If  P is the adjacency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of an </a:t>
            </a:r>
            <a:r>
              <a:rPr lang="en-US" sz="2400" dirty="0" err="1" smtClean="0">
                <a:latin typeface="Comic Sans MS" pitchFamily="66" charset="0"/>
              </a:rPr>
              <a:t>outerplanar</a:t>
            </a:r>
            <a:r>
              <a:rPr lang="en-US" sz="2400" dirty="0" smtClean="0">
                <a:latin typeface="Comic Sans MS" pitchFamily="66" charset="0"/>
              </a:rPr>
              <a:t> graph, then  dim (P) ≤ 5.</a:t>
            </a:r>
          </a:p>
          <a:p>
            <a:pPr>
              <a:spcBef>
                <a:spcPct val="50000"/>
              </a:spcBef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Fact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 </a:t>
            </a:r>
            <a:r>
              <a:rPr lang="en-US" sz="2400" dirty="0" smtClean="0">
                <a:latin typeface="Comic Sans MS" pitchFamily="66" charset="0"/>
              </a:rPr>
              <a:t>There exists an </a:t>
            </a:r>
            <a:r>
              <a:rPr lang="en-US" sz="2400" dirty="0" err="1" smtClean="0">
                <a:latin typeface="Comic Sans MS" pitchFamily="66" charset="0"/>
              </a:rPr>
              <a:t>outerplanar</a:t>
            </a:r>
            <a:r>
              <a:rPr lang="en-US" sz="2400" dirty="0" smtClean="0">
                <a:latin typeface="Comic Sans MS" pitchFamily="66" charset="0"/>
              </a:rPr>
              <a:t> graph whose adjacency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has dimension  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Comic Sans MS" pitchFamily="66" charset="0"/>
              </a:rPr>
              <a:t>Outerplanar</a:t>
            </a:r>
            <a:r>
              <a:rPr lang="en-US" sz="3200" dirty="0" smtClean="0">
                <a:latin typeface="Comic Sans MS" pitchFamily="66" charset="0"/>
              </a:rPr>
              <a:t> Graphs – Lower Bounds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4" name="Picture 3" descr="wtt-fig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2133600"/>
            <a:ext cx="3197193" cy="24574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50292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Exercise</a:t>
            </a:r>
            <a:r>
              <a:rPr lang="en-US" sz="2400" dirty="0" smtClean="0">
                <a:latin typeface="Comic Sans MS" pitchFamily="66" charset="0"/>
              </a:rPr>
              <a:t>   </a:t>
            </a:r>
            <a:r>
              <a:rPr lang="en-US" sz="2400" dirty="0" smtClean="0">
                <a:latin typeface="Comic Sans MS" pitchFamily="66" charset="0"/>
              </a:rPr>
              <a:t>The dimension of the adjacency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of this </a:t>
            </a:r>
            <a:r>
              <a:rPr lang="en-US" sz="2400" dirty="0" err="1" smtClean="0">
                <a:latin typeface="Comic Sans MS" pitchFamily="66" charset="0"/>
              </a:rPr>
              <a:t>outerplanar</a:t>
            </a:r>
            <a:r>
              <a:rPr lang="en-US" sz="2400" dirty="0" smtClean="0">
                <a:latin typeface="Comic Sans MS" pitchFamily="66" charset="0"/>
              </a:rPr>
              <a:t> graph is  4.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Bipartite Planar Graphs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04800" y="2133601"/>
            <a:ext cx="8610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dirty="0" smtClean="0">
                <a:latin typeface="Comic Sans MS" pitchFamily="66" charset="0"/>
              </a:rPr>
              <a:t> (</a:t>
            </a:r>
            <a:r>
              <a:rPr lang="en-US" sz="2400" dirty="0" err="1" smtClean="0">
                <a:latin typeface="Comic Sans MS" pitchFamily="66" charset="0"/>
              </a:rPr>
              <a:t>Felsner</a:t>
            </a:r>
            <a:r>
              <a:rPr lang="en-US" sz="2400" dirty="0" smtClean="0">
                <a:latin typeface="Comic Sans MS" pitchFamily="66" charset="0"/>
              </a:rPr>
              <a:t>, Li, </a:t>
            </a:r>
            <a:r>
              <a:rPr lang="en-US" sz="2400" dirty="0" smtClean="0">
                <a:latin typeface="Comic Sans MS" pitchFamily="66" charset="0"/>
              </a:rPr>
              <a:t>WTT)   </a:t>
            </a:r>
            <a:r>
              <a:rPr lang="en-US" sz="2400" dirty="0" smtClean="0">
                <a:latin typeface="Comic Sans MS" pitchFamily="66" charset="0"/>
              </a:rPr>
              <a:t>If  P is the adjacency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of a bipartite planar graph, then  dim (P) ≤ 4.</a:t>
            </a:r>
          </a:p>
          <a:p>
            <a:pPr>
              <a:spcBef>
                <a:spcPct val="50000"/>
              </a:spcBef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Corollary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If  P  has height  2  and the cover graph of  P  is planar, then  dim(P) ≤ 4.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Fact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 </a:t>
            </a:r>
            <a:r>
              <a:rPr lang="en-US" sz="2400" dirty="0" smtClean="0">
                <a:latin typeface="Comic Sans MS" pitchFamily="66" charset="0"/>
              </a:rPr>
              <a:t>Both results are best possible.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Maximal Elements as Faces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4" name="Picture 3" descr="wtt-fig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438400"/>
            <a:ext cx="5996353" cy="3143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Adjacency </a:t>
            </a:r>
            <a:r>
              <a:rPr lang="en-US" sz="3200" dirty="0" err="1" smtClean="0">
                <a:latin typeface="Comic Sans MS" pitchFamily="66" charset="0"/>
              </a:rPr>
              <a:t>Posets</a:t>
            </a:r>
            <a:r>
              <a:rPr lang="en-US" sz="3200" dirty="0" smtClean="0">
                <a:latin typeface="Comic Sans MS" pitchFamily="66" charset="0"/>
              </a:rPr>
              <a:t> and Genus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09600" y="2155372"/>
            <a:ext cx="7772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dirty="0" smtClean="0">
                <a:latin typeface="Comic Sans MS" pitchFamily="66" charset="0"/>
              </a:rPr>
              <a:t> (</a:t>
            </a:r>
            <a:r>
              <a:rPr lang="en-US" sz="2400" dirty="0" err="1" smtClean="0">
                <a:latin typeface="Comic Sans MS" pitchFamily="66" charset="0"/>
              </a:rPr>
              <a:t>Felsner</a:t>
            </a:r>
            <a:r>
              <a:rPr lang="en-US" sz="2400" dirty="0" smtClean="0">
                <a:latin typeface="Comic Sans MS" pitchFamily="66" charset="0"/>
              </a:rPr>
              <a:t>, Li, </a:t>
            </a:r>
            <a:r>
              <a:rPr lang="en-US" sz="2400" dirty="0" smtClean="0">
                <a:latin typeface="Comic Sans MS" pitchFamily="66" charset="0"/>
              </a:rPr>
              <a:t>WTT)   </a:t>
            </a:r>
            <a:r>
              <a:rPr lang="en-US" sz="2400" dirty="0" smtClean="0">
                <a:latin typeface="Comic Sans MS" pitchFamily="66" charset="0"/>
              </a:rPr>
              <a:t>If the acyclic chromatic number of  G  is  a, the dimension of the adjacency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of  G  is  at most  3a(a-1)/2. 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(</a:t>
            </a:r>
            <a:r>
              <a:rPr lang="en-US" sz="2400" dirty="0" err="1" smtClean="0">
                <a:latin typeface="Comic Sans MS" pitchFamily="66" charset="0"/>
              </a:rPr>
              <a:t>Alon</a:t>
            </a:r>
            <a:r>
              <a:rPr lang="en-US" sz="2400" dirty="0" smtClean="0">
                <a:latin typeface="Comic Sans MS" pitchFamily="66" charset="0"/>
              </a:rPr>
              <a:t>, </a:t>
            </a:r>
            <a:r>
              <a:rPr lang="en-US" sz="2400" dirty="0" err="1" smtClean="0">
                <a:latin typeface="Comic Sans MS" pitchFamily="66" charset="0"/>
              </a:rPr>
              <a:t>Mohar</a:t>
            </a:r>
            <a:r>
              <a:rPr lang="en-US" sz="2400" dirty="0" smtClean="0">
                <a:latin typeface="Comic Sans MS" pitchFamily="66" charset="0"/>
              </a:rPr>
              <a:t>, </a:t>
            </a:r>
            <a:r>
              <a:rPr lang="en-US" sz="2400" dirty="0" smtClean="0">
                <a:latin typeface="Comic Sans MS" pitchFamily="66" charset="0"/>
              </a:rPr>
              <a:t>Sanders)   </a:t>
            </a:r>
            <a:r>
              <a:rPr lang="en-US" sz="2400" dirty="0" smtClean="0">
                <a:latin typeface="Comic Sans MS" pitchFamily="66" charset="0"/>
              </a:rPr>
              <a:t>The acyclic chromatic number of a graph of genus  g  is  O(g </a:t>
            </a:r>
            <a:r>
              <a:rPr lang="en-US" sz="2400" baseline="30000" dirty="0" smtClean="0">
                <a:latin typeface="Comic Sans MS" pitchFamily="66" charset="0"/>
              </a:rPr>
              <a:t>4/7</a:t>
            </a:r>
            <a:r>
              <a:rPr lang="en-US" sz="2400" dirty="0" smtClean="0">
                <a:latin typeface="Comic Sans MS" pitchFamily="66" charset="0"/>
              </a:rPr>
              <a:t>).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Corollary</a:t>
            </a:r>
            <a:r>
              <a:rPr lang="en-US" sz="2400" dirty="0" smtClean="0">
                <a:latin typeface="Comic Sans MS" pitchFamily="66" charset="0"/>
              </a:rPr>
              <a:t>  For every  g, there exists a constant  c(g)  so that  if  P is the adjacency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of a graph of genus  g, then  dim (P) ≤ c(g).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Bipartite Planar Graphs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00743" y="2209800"/>
            <a:ext cx="795745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dirty="0" smtClean="0">
                <a:latin typeface="Comic Sans MS" pitchFamily="66" charset="0"/>
              </a:rPr>
              <a:t> (</a:t>
            </a:r>
            <a:r>
              <a:rPr lang="en-US" sz="2400" dirty="0" smtClean="0">
                <a:latin typeface="Comic Sans MS" pitchFamily="66" charset="0"/>
              </a:rPr>
              <a:t>Moore;  </a:t>
            </a:r>
            <a:r>
              <a:rPr lang="en-US" sz="2400" dirty="0" smtClean="0">
                <a:latin typeface="Comic Sans MS" pitchFamily="66" charset="0"/>
              </a:rPr>
              <a:t>Also Di Battista, Liu and </a:t>
            </a:r>
            <a:r>
              <a:rPr lang="en-US" sz="2400" dirty="0" smtClean="0">
                <a:latin typeface="Comic Sans MS" pitchFamily="66" charset="0"/>
              </a:rPr>
              <a:t>Rival) </a:t>
            </a:r>
            <a:r>
              <a:rPr lang="en-US" sz="2400" dirty="0" smtClean="0">
                <a:latin typeface="Comic Sans MS" pitchFamily="66" charset="0"/>
              </a:rPr>
              <a:t>If   P  is a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of height  2  and the cover graph  of  P  is planar, then  P  is planar, i.e., the order diagram of  P  is planar. 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Note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 The result is best possible since there exist height  3 </a:t>
            </a:r>
            <a:r>
              <a:rPr lang="en-US" sz="2400" dirty="0" err="1" smtClean="0">
                <a:latin typeface="Comic Sans MS" pitchFamily="66" charset="0"/>
              </a:rPr>
              <a:t>nonplanar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posets</a:t>
            </a:r>
            <a:r>
              <a:rPr lang="en-US" sz="2400" dirty="0" smtClean="0">
                <a:latin typeface="Comic Sans MS" pitchFamily="66" charset="0"/>
              </a:rPr>
              <a:t> that have planar cover graphs.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A Non-planar </a:t>
            </a:r>
            <a:r>
              <a:rPr lang="en-US" sz="3200" dirty="0" err="1" smtClean="0">
                <a:latin typeface="Comic Sans MS" pitchFamily="66" charset="0"/>
              </a:rPr>
              <a:t>Poset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9" y="2133600"/>
            <a:ext cx="5948893" cy="2514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3000" y="51816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This height 3 non-planar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has a planar cover graph.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Diagrams of Bipartite Planar Graphs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4" name="Picture 3" descr="wtt-fig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1524000"/>
            <a:ext cx="4038600" cy="36404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53340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Why should it be possible to draw the order diagram of this height 2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without edge crossings?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latin typeface="Comic Sans MS" pitchFamily="66" charset="0"/>
              </a:rPr>
              <a:t>Planar Cover Graphs, Dimension and Height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81000" y="1828800"/>
            <a:ext cx="8153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Conjecture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(</a:t>
            </a:r>
            <a:r>
              <a:rPr lang="en-US" sz="2400" dirty="0" err="1" smtClean="0">
                <a:latin typeface="Comic Sans MS" pitchFamily="66" charset="0"/>
              </a:rPr>
              <a:t>Felsner</a:t>
            </a:r>
            <a:r>
              <a:rPr lang="en-US" sz="2400" dirty="0" smtClean="0">
                <a:latin typeface="Comic Sans MS" pitchFamily="66" charset="0"/>
              </a:rPr>
              <a:t> and </a:t>
            </a:r>
            <a:r>
              <a:rPr lang="en-US" sz="2400" dirty="0" smtClean="0">
                <a:latin typeface="Comic Sans MS" pitchFamily="66" charset="0"/>
              </a:rPr>
              <a:t>WTT)    </a:t>
            </a:r>
            <a:r>
              <a:rPr lang="en-US" sz="2400" dirty="0" smtClean="0">
                <a:latin typeface="Comic Sans MS" pitchFamily="66" charset="0"/>
              </a:rPr>
              <a:t>For every integer  h, there exists a constant  </a:t>
            </a:r>
            <a:r>
              <a:rPr lang="en-US" sz="2400" dirty="0" err="1" smtClean="0">
                <a:latin typeface="Comic Sans MS" pitchFamily="66" charset="0"/>
              </a:rPr>
              <a:t>c</a:t>
            </a:r>
            <a:r>
              <a:rPr lang="en-US" sz="2400" baseline="-25000" dirty="0" err="1" smtClean="0">
                <a:latin typeface="Comic Sans MS" pitchFamily="66" charset="0"/>
              </a:rPr>
              <a:t>h</a:t>
            </a:r>
            <a:r>
              <a:rPr lang="en-US" sz="2400" dirty="0" smtClean="0">
                <a:latin typeface="Comic Sans MS" pitchFamily="66" charset="0"/>
              </a:rPr>
              <a:t>  so that if   P  is a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of height  h  and the cover graph  of  P  is planar, then  dim(P) ≤  </a:t>
            </a:r>
            <a:r>
              <a:rPr lang="en-US" sz="2400" dirty="0" err="1" smtClean="0">
                <a:latin typeface="Comic Sans MS" pitchFamily="66" charset="0"/>
              </a:rPr>
              <a:t>c</a:t>
            </a:r>
            <a:r>
              <a:rPr lang="en-US" sz="2400" baseline="-25000" dirty="0" err="1" smtClean="0">
                <a:latin typeface="Comic Sans MS" pitchFamily="66" charset="0"/>
              </a:rPr>
              <a:t>h</a:t>
            </a:r>
            <a:r>
              <a:rPr lang="en-US" sz="2400" dirty="0" err="1" smtClean="0">
                <a:latin typeface="Comic Sans MS" pitchFamily="66" charset="0"/>
              </a:rPr>
              <a:t>.</a:t>
            </a:r>
            <a:r>
              <a:rPr lang="en-US" sz="2400" dirty="0" smtClean="0"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Observation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 </a:t>
            </a:r>
            <a:r>
              <a:rPr lang="en-US" sz="2400" dirty="0" smtClean="0">
                <a:latin typeface="Comic Sans MS" pitchFamily="66" charset="0"/>
              </a:rPr>
              <a:t>The conjecture holds trivially for   h = 1  and  c</a:t>
            </a:r>
            <a:r>
              <a:rPr lang="en-US" sz="2400" baseline="-25000" dirty="0" smtClean="0">
                <a:latin typeface="Comic Sans MS" pitchFamily="66" charset="0"/>
              </a:rPr>
              <a:t>1</a:t>
            </a:r>
            <a:r>
              <a:rPr lang="en-US" sz="2400" dirty="0" smtClean="0">
                <a:latin typeface="Comic Sans MS" pitchFamily="66" charset="0"/>
              </a:rPr>
              <a:t> = 2.   Although very non-trivial, the conjecture also holds for  h = 2, and c</a:t>
            </a:r>
            <a:r>
              <a:rPr lang="en-US" sz="2400" b="1" baseline="-25000" dirty="0" smtClean="0">
                <a:latin typeface="Comic Sans MS" pitchFamily="66" charset="0"/>
              </a:rPr>
              <a:t>2</a:t>
            </a:r>
            <a:r>
              <a:rPr lang="en-US" sz="2400" dirty="0" smtClean="0">
                <a:latin typeface="Comic Sans MS" pitchFamily="66" charset="0"/>
              </a:rPr>
              <a:t> = 4.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Fact</a:t>
            </a:r>
            <a:r>
              <a:rPr lang="en-US" sz="2400" dirty="0" smtClean="0">
                <a:latin typeface="Comic Sans MS" pitchFamily="66" charset="0"/>
              </a:rPr>
              <a:t>  Kelly’s construction shows that  </a:t>
            </a:r>
            <a:r>
              <a:rPr lang="en-US" sz="2400" dirty="0" err="1" smtClean="0">
                <a:latin typeface="Comic Sans MS" pitchFamily="66" charset="0"/>
              </a:rPr>
              <a:t>c</a:t>
            </a:r>
            <a:r>
              <a:rPr lang="en-US" sz="2400" baseline="-25000" dirty="0" err="1" smtClean="0">
                <a:latin typeface="Comic Sans MS" pitchFamily="66" charset="0"/>
              </a:rPr>
              <a:t>h</a:t>
            </a:r>
            <a:r>
              <a:rPr lang="en-US" sz="2400" dirty="0" smtClean="0">
                <a:latin typeface="Comic Sans MS" pitchFamily="66" charset="0"/>
              </a:rPr>
              <a:t>  -  if it exists -must be at least  h + 1.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Conjecture Resolved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01782" y="2057400"/>
            <a:ext cx="8153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dirty="0" smtClean="0">
                <a:latin typeface="Comic Sans MS" pitchFamily="66" charset="0"/>
              </a:rPr>
              <a:t> (</a:t>
            </a:r>
            <a:r>
              <a:rPr lang="en-US" sz="2400" dirty="0" err="1" smtClean="0">
                <a:latin typeface="Comic Sans MS" pitchFamily="66" charset="0"/>
              </a:rPr>
              <a:t>Streib</a:t>
            </a:r>
            <a:r>
              <a:rPr lang="en-US" sz="2400" dirty="0" smtClean="0">
                <a:latin typeface="Comic Sans MS" pitchFamily="66" charset="0"/>
              </a:rPr>
              <a:t> and </a:t>
            </a:r>
            <a:r>
              <a:rPr lang="en-US" sz="2400" dirty="0" smtClean="0">
                <a:latin typeface="Comic Sans MS" pitchFamily="66" charset="0"/>
              </a:rPr>
              <a:t>WTT)    </a:t>
            </a:r>
            <a:r>
              <a:rPr lang="en-US" sz="2400" dirty="0" smtClean="0">
                <a:latin typeface="Comic Sans MS" pitchFamily="66" charset="0"/>
              </a:rPr>
              <a:t>For every integer  h, there exists a constant  </a:t>
            </a:r>
            <a:r>
              <a:rPr lang="en-US" sz="2400" dirty="0" err="1" smtClean="0">
                <a:latin typeface="Comic Sans MS" pitchFamily="66" charset="0"/>
              </a:rPr>
              <a:t>c</a:t>
            </a:r>
            <a:r>
              <a:rPr lang="en-US" sz="2400" baseline="-25000" dirty="0" err="1" smtClean="0">
                <a:latin typeface="Comic Sans MS" pitchFamily="66" charset="0"/>
              </a:rPr>
              <a:t>h</a:t>
            </a:r>
            <a:r>
              <a:rPr lang="en-US" sz="2400" dirty="0" smtClean="0">
                <a:latin typeface="Comic Sans MS" pitchFamily="66" charset="0"/>
              </a:rPr>
              <a:t>  so that if   P  is a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of height  h  and the cover graph  of  P  is planar, then  dim(P) ≤  </a:t>
            </a:r>
            <a:r>
              <a:rPr lang="en-US" sz="2400" dirty="0" err="1" smtClean="0">
                <a:latin typeface="Comic Sans MS" pitchFamily="66" charset="0"/>
              </a:rPr>
              <a:t>c</a:t>
            </a:r>
            <a:r>
              <a:rPr lang="en-US" sz="2400" baseline="-25000" dirty="0" err="1" smtClean="0">
                <a:latin typeface="Comic Sans MS" pitchFamily="66" charset="0"/>
              </a:rPr>
              <a:t>h</a:t>
            </a:r>
            <a:r>
              <a:rPr lang="en-US" sz="2400" dirty="0" err="1" smtClean="0">
                <a:latin typeface="Comic Sans MS" pitchFamily="66" charset="0"/>
              </a:rPr>
              <a:t>.</a:t>
            </a:r>
            <a:r>
              <a:rPr lang="en-US" sz="2400" dirty="0" smtClean="0"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Fact</a:t>
            </a:r>
            <a:r>
              <a:rPr lang="en-US" sz="2400" dirty="0" smtClean="0">
                <a:latin typeface="Comic Sans MS" pitchFamily="66" charset="0"/>
              </a:rPr>
              <a:t>  A straightforward modification to Kelly’s construction shows that  </a:t>
            </a:r>
            <a:r>
              <a:rPr lang="en-US" sz="2400" dirty="0" err="1" smtClean="0">
                <a:latin typeface="Comic Sans MS" pitchFamily="66" charset="0"/>
              </a:rPr>
              <a:t>c</a:t>
            </a:r>
            <a:r>
              <a:rPr lang="en-US" sz="2400" baseline="-25000" dirty="0" err="1" smtClean="0">
                <a:latin typeface="Comic Sans MS" pitchFamily="66" charset="0"/>
              </a:rPr>
              <a:t>h</a:t>
            </a:r>
            <a:r>
              <a:rPr lang="en-US" sz="2400" dirty="0" smtClean="0">
                <a:latin typeface="Comic Sans MS" pitchFamily="66" charset="0"/>
              </a:rPr>
              <a:t>  must be at least  h + 2. 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Comic Sans MS" pitchFamily="66" charset="0"/>
              </a:rPr>
              <a:t>However, our proof uses Ramsey theory at several key places and the bound we obtain is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very</a:t>
            </a:r>
            <a:r>
              <a:rPr lang="en-US" sz="2400" dirty="0" smtClean="0">
                <a:latin typeface="Comic Sans MS" pitchFamily="66" charset="0"/>
              </a:rPr>
              <a:t> large in terms of  h.</a:t>
            </a:r>
          </a:p>
        </p:txBody>
      </p:sp>
    </p:spTree>
    <p:extLst>
      <p:ext uri="{BB962C8B-B14F-4D97-AF65-F5344CB8AC3E}">
        <p14:creationId xmlns:p14="http://schemas.microsoft.com/office/powerpoint/2010/main" val="257912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A Non-planar </a:t>
            </a:r>
            <a:r>
              <a:rPr lang="en-US" sz="3200" dirty="0" err="1" smtClean="0">
                <a:latin typeface="Comic Sans MS" pitchFamily="66" charset="0"/>
              </a:rPr>
              <a:t>Poset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9" y="2133600"/>
            <a:ext cx="5948893" cy="2514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3000" y="51816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This height 3 non-planar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has a planar cover graph.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6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Kelly’s Construction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990600" y="1905000"/>
            <a:ext cx="7162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Fact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For every  h ≥ 4 , the standard example  S</a:t>
            </a:r>
            <a:r>
              <a:rPr lang="en-US" sz="2400" baseline="-25000" dirty="0" smtClean="0">
                <a:latin typeface="Comic Sans MS" pitchFamily="66" charset="0"/>
              </a:rPr>
              <a:t>h-1</a:t>
            </a:r>
            <a:r>
              <a:rPr lang="en-US" sz="2400" dirty="0" smtClean="0">
                <a:latin typeface="Comic Sans MS" pitchFamily="66" charset="0"/>
              </a:rPr>
              <a:t>  is contained in a planar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of height  h.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5" name="Picture 4" descr="posetfig-11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3048000"/>
            <a:ext cx="2590800" cy="3486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A Modest Improvement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990600" y="1905000"/>
            <a:ext cx="7162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Fact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For every  h ≥ 2 , the standard example  S</a:t>
            </a:r>
            <a:r>
              <a:rPr lang="en-US" sz="2400" baseline="-25000" dirty="0" smtClean="0">
                <a:latin typeface="Comic Sans MS" pitchFamily="66" charset="0"/>
              </a:rPr>
              <a:t>h+2</a:t>
            </a:r>
            <a:r>
              <a:rPr lang="en-US" sz="2400" dirty="0" smtClean="0">
                <a:latin typeface="Comic Sans MS" pitchFamily="66" charset="0"/>
              </a:rPr>
              <a:t>  is contained in a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of height  h  having a planar cover graph.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895600"/>
            <a:ext cx="3973393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Some Open Questions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990600" y="1295400"/>
            <a:ext cx="7162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dirty="0">
              <a:latin typeface="Comic Sans MS" pitchFamily="66" charset="0"/>
            </a:endParaRP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Which </a:t>
            </a:r>
            <a:r>
              <a:rPr lang="en-US" sz="2400" dirty="0" err="1" smtClean="0">
                <a:latin typeface="Comic Sans MS" pitchFamily="66" charset="0"/>
              </a:rPr>
              <a:t>posets</a:t>
            </a:r>
            <a:r>
              <a:rPr lang="en-US" sz="2400" dirty="0" smtClean="0">
                <a:latin typeface="Comic Sans MS" pitchFamily="66" charset="0"/>
              </a:rPr>
              <a:t> are </a:t>
            </a:r>
            <a:r>
              <a:rPr lang="en-US" sz="2400" dirty="0" err="1" smtClean="0">
                <a:latin typeface="Comic Sans MS" pitchFamily="66" charset="0"/>
              </a:rPr>
              <a:t>subposets</a:t>
            </a:r>
            <a:r>
              <a:rPr lang="en-US" sz="2400" dirty="0" smtClean="0">
                <a:latin typeface="Comic Sans MS" pitchFamily="66" charset="0"/>
              </a:rPr>
              <a:t> of planar </a:t>
            </a:r>
            <a:r>
              <a:rPr lang="en-US" sz="2400" dirty="0" err="1" smtClean="0">
                <a:latin typeface="Comic Sans MS" pitchFamily="66" charset="0"/>
              </a:rPr>
              <a:t>posets</a:t>
            </a:r>
            <a:r>
              <a:rPr lang="en-US" sz="2400" dirty="0" smtClean="0">
                <a:latin typeface="Comic Sans MS" pitchFamily="66" charset="0"/>
              </a:rPr>
              <a:t>?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For each  t ≥ 4,  what is the smallest planar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having dimension  t?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Improve the bounds for the dimension of the adjacency </a:t>
            </a:r>
            <a:r>
              <a:rPr lang="en-US" sz="2400" dirty="0" err="1" smtClean="0">
                <a:latin typeface="Comic Sans MS" pitchFamily="66" charset="0"/>
              </a:rPr>
              <a:t>posets</a:t>
            </a:r>
            <a:r>
              <a:rPr lang="en-US" sz="2400" dirty="0" smtClean="0">
                <a:latin typeface="Comic Sans MS" pitchFamily="66" charset="0"/>
              </a:rPr>
              <a:t> of planar and </a:t>
            </a:r>
            <a:r>
              <a:rPr lang="en-US" sz="2400" dirty="0" err="1" smtClean="0">
                <a:latin typeface="Comic Sans MS" pitchFamily="66" charset="0"/>
              </a:rPr>
              <a:t>outerplanar</a:t>
            </a:r>
            <a:r>
              <a:rPr lang="en-US" sz="2400" dirty="0" smtClean="0">
                <a:latin typeface="Comic Sans MS" pitchFamily="66" charset="0"/>
              </a:rPr>
              <a:t> graphs.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Improve the bounds for the constant  </a:t>
            </a:r>
            <a:r>
              <a:rPr lang="en-US" sz="2400" dirty="0" err="1" smtClean="0">
                <a:latin typeface="Comic Sans MS" pitchFamily="66" charset="0"/>
              </a:rPr>
              <a:t>c</a:t>
            </a:r>
            <a:r>
              <a:rPr lang="en-US" sz="2400" b="1" baseline="-25000" dirty="0" err="1" smtClean="0">
                <a:latin typeface="Comic Sans MS" pitchFamily="66" charset="0"/>
              </a:rPr>
              <a:t>h</a:t>
            </a:r>
            <a:r>
              <a:rPr lang="en-US" sz="2400" dirty="0" smtClean="0">
                <a:latin typeface="Comic Sans MS" pitchFamily="66" charset="0"/>
              </a:rPr>
              <a:t>  in the </a:t>
            </a:r>
            <a:r>
              <a:rPr lang="en-US" sz="2400" dirty="0" err="1" smtClean="0">
                <a:latin typeface="Comic Sans MS" pitchFamily="66" charset="0"/>
              </a:rPr>
              <a:t>Streib</a:t>
            </a:r>
            <a:r>
              <a:rPr lang="en-US" sz="2400" dirty="0" smtClean="0">
                <a:latin typeface="Comic Sans MS" pitchFamily="66" charset="0"/>
              </a:rPr>
              <a:t>-WTT theorem.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Complexity</a:t>
            </a:r>
            <a:r>
              <a:rPr lang="en-US" sz="3600" dirty="0">
                <a:latin typeface="Comic Sans MS" pitchFamily="66" charset="0"/>
              </a:rPr>
              <a:t> Issues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990600" y="2209800"/>
            <a:ext cx="746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dirty="0" smtClean="0">
                <a:latin typeface="Comic Sans MS" pitchFamily="66" charset="0"/>
              </a:rPr>
              <a:t>  (</a:t>
            </a:r>
            <a:r>
              <a:rPr lang="en-US" sz="2400" dirty="0" err="1" smtClean="0">
                <a:latin typeface="Comic Sans MS" pitchFamily="66" charset="0"/>
              </a:rPr>
              <a:t>Garg</a:t>
            </a:r>
            <a:r>
              <a:rPr lang="en-US" sz="2400" dirty="0" smtClean="0">
                <a:latin typeface="Comic Sans MS" pitchFamily="66" charset="0"/>
              </a:rPr>
              <a:t> and </a:t>
            </a:r>
            <a:r>
              <a:rPr lang="en-US" sz="2400" dirty="0" err="1" smtClean="0">
                <a:latin typeface="Comic Sans MS" pitchFamily="66" charset="0"/>
              </a:rPr>
              <a:t>Tamassia</a:t>
            </a:r>
            <a:r>
              <a:rPr lang="en-US" sz="2400" dirty="0" smtClean="0">
                <a:latin typeface="Comic Sans MS" pitchFamily="66" charset="0"/>
              </a:rPr>
              <a:t>)  The question “Does  P  have a planar order diagram?”  is  NP-complete.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8862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(</a:t>
            </a:r>
            <a:r>
              <a:rPr lang="en-US" sz="2400" dirty="0" err="1" smtClean="0">
                <a:latin typeface="Comic Sans MS" pitchFamily="66" charset="0"/>
              </a:rPr>
              <a:t>Brightwell</a:t>
            </a:r>
            <a:r>
              <a:rPr lang="en-US" sz="2400" dirty="0" smtClean="0">
                <a:latin typeface="Comic Sans MS" pitchFamily="66" charset="0"/>
              </a:rPr>
              <a:t>)  The question “Is  G  a cover graph?”  is  NP-complete.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Comic Sans MS" pitchFamily="66" charset="0"/>
              </a:rPr>
              <a:t>Realizers</a:t>
            </a:r>
            <a:r>
              <a:rPr lang="en-US" sz="3200" dirty="0">
                <a:latin typeface="Comic Sans MS" pitchFamily="66" charset="0"/>
              </a:rPr>
              <a:t> of </a:t>
            </a:r>
            <a:r>
              <a:rPr lang="en-US" sz="3200" dirty="0" err="1">
                <a:latin typeface="Comic Sans MS" pitchFamily="66" charset="0"/>
              </a:rPr>
              <a:t>Posets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191000" y="3657600"/>
            <a:ext cx="4343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L</a:t>
            </a:r>
            <a:r>
              <a:rPr lang="en-US" sz="2400" baseline="-25000" dirty="0">
                <a:latin typeface="Comic Sans MS" pitchFamily="66" charset="0"/>
              </a:rPr>
              <a:t>1</a:t>
            </a:r>
            <a:r>
              <a:rPr lang="en-US" sz="2400" dirty="0">
                <a:latin typeface="Comic Sans MS" pitchFamily="66" charset="0"/>
              </a:rPr>
              <a:t> = b &lt; e &lt; a &lt; d &lt; g &lt; c &lt; f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L</a:t>
            </a:r>
            <a:r>
              <a:rPr lang="en-US" sz="2400" baseline="-25000" dirty="0">
                <a:latin typeface="Comic Sans MS" pitchFamily="66" charset="0"/>
              </a:rPr>
              <a:t>2</a:t>
            </a:r>
            <a:r>
              <a:rPr lang="en-US" sz="2400" dirty="0">
                <a:latin typeface="Comic Sans MS" pitchFamily="66" charset="0"/>
              </a:rPr>
              <a:t> = a &lt; c &lt; b &lt; d &lt; g &lt; e &lt; f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L</a:t>
            </a:r>
            <a:r>
              <a:rPr lang="en-US" sz="2400" baseline="-25000" dirty="0">
                <a:latin typeface="Comic Sans MS" pitchFamily="66" charset="0"/>
              </a:rPr>
              <a:t>3</a:t>
            </a:r>
            <a:r>
              <a:rPr lang="en-US" sz="2400" dirty="0">
                <a:latin typeface="Comic Sans MS" pitchFamily="66" charset="0"/>
              </a:rPr>
              <a:t> = a &lt; c &lt; b &lt; e &lt; f &lt; d &lt; g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L</a:t>
            </a:r>
            <a:r>
              <a:rPr lang="en-US" sz="2400" baseline="-25000" dirty="0">
                <a:latin typeface="Comic Sans MS" pitchFamily="66" charset="0"/>
              </a:rPr>
              <a:t>4</a:t>
            </a:r>
            <a:r>
              <a:rPr lang="en-US" sz="2400" dirty="0">
                <a:latin typeface="Comic Sans MS" pitchFamily="66" charset="0"/>
              </a:rPr>
              <a:t> = b &lt; e &lt; a &lt; c &lt; f &lt; d &lt; g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L</a:t>
            </a:r>
            <a:r>
              <a:rPr lang="en-US" sz="2400" baseline="-25000" dirty="0">
                <a:latin typeface="Comic Sans MS" pitchFamily="66" charset="0"/>
              </a:rPr>
              <a:t>5</a:t>
            </a:r>
            <a:r>
              <a:rPr lang="en-US" sz="2400" dirty="0">
                <a:latin typeface="Comic Sans MS" pitchFamily="66" charset="0"/>
              </a:rPr>
              <a:t> = a &lt; b &lt; d &lt; g &lt; e &lt; c &lt; f 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066800" y="1828800"/>
            <a:ext cx="7315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A family  </a:t>
            </a:r>
            <a:r>
              <a:rPr lang="en-US" sz="2400" b="1" dirty="0">
                <a:latin typeface="Comic Sans MS" pitchFamily="66" charset="0"/>
              </a:rPr>
              <a:t>F</a:t>
            </a:r>
            <a:r>
              <a:rPr lang="en-US" sz="2400" dirty="0">
                <a:latin typeface="Comic Sans MS" pitchFamily="66" charset="0"/>
              </a:rPr>
              <a:t>  = {L</a:t>
            </a:r>
            <a:r>
              <a:rPr lang="en-US" sz="2400" baseline="-25000" dirty="0">
                <a:latin typeface="Comic Sans MS" pitchFamily="66" charset="0"/>
              </a:rPr>
              <a:t>1</a:t>
            </a:r>
            <a:r>
              <a:rPr lang="en-US" sz="2400" dirty="0">
                <a:latin typeface="Comic Sans MS" pitchFamily="66" charset="0"/>
              </a:rPr>
              <a:t>, L</a:t>
            </a:r>
            <a:r>
              <a:rPr lang="en-US" sz="2400" baseline="-25000" dirty="0">
                <a:latin typeface="Comic Sans MS" pitchFamily="66" charset="0"/>
              </a:rPr>
              <a:t>2</a:t>
            </a:r>
            <a:r>
              <a:rPr lang="en-US" sz="2400" dirty="0">
                <a:latin typeface="Comic Sans MS" pitchFamily="66" charset="0"/>
              </a:rPr>
              <a:t>, …, L</a:t>
            </a:r>
            <a:r>
              <a:rPr lang="en-US" sz="2400" baseline="-25000" dirty="0">
                <a:latin typeface="Comic Sans MS" pitchFamily="66" charset="0"/>
              </a:rPr>
              <a:t>t</a:t>
            </a:r>
            <a:r>
              <a:rPr lang="en-US" sz="2400" dirty="0">
                <a:latin typeface="Comic Sans MS" pitchFamily="66" charset="0"/>
              </a:rPr>
              <a:t>}  of linear extensions of  P  is a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realizer</a:t>
            </a:r>
            <a:r>
              <a:rPr lang="en-US" sz="2400" dirty="0">
                <a:latin typeface="Comic Sans MS" pitchFamily="66" charset="0"/>
              </a:rPr>
              <a:t> of  P  if  P  =  </a:t>
            </a:r>
            <a:r>
              <a:rPr lang="en-US" sz="2400" b="1" dirty="0">
                <a:latin typeface="Comic Sans MS" pitchFamily="66" charset="0"/>
                <a:sym typeface="Symbol" pitchFamily="18" charset="2"/>
              </a:rPr>
              <a:t>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b="1" dirty="0">
                <a:latin typeface="Comic Sans MS" pitchFamily="66" charset="0"/>
              </a:rPr>
              <a:t>F</a:t>
            </a:r>
            <a:r>
              <a:rPr lang="en-US" sz="2400" dirty="0">
                <a:latin typeface="Comic Sans MS" pitchFamily="66" charset="0"/>
              </a:rPr>
              <a:t>, i.e., whenever  x  is incomparable to  y  in  P, there is some  L</a:t>
            </a:r>
            <a:r>
              <a:rPr lang="en-US" sz="2400" baseline="-25000" dirty="0">
                <a:latin typeface="Comic Sans MS" pitchFamily="66" charset="0"/>
              </a:rPr>
              <a:t>i</a:t>
            </a:r>
            <a:r>
              <a:rPr lang="en-US" sz="2400" dirty="0">
                <a:latin typeface="Comic Sans MS" pitchFamily="66" charset="0"/>
              </a:rPr>
              <a:t>  in  </a:t>
            </a:r>
            <a:r>
              <a:rPr lang="en-US" sz="2400" b="1" dirty="0">
                <a:latin typeface="Comic Sans MS" pitchFamily="66" charset="0"/>
              </a:rPr>
              <a:t>F</a:t>
            </a:r>
            <a:r>
              <a:rPr lang="en-US" sz="2400" dirty="0">
                <a:latin typeface="Comic Sans MS" pitchFamily="66" charset="0"/>
              </a:rPr>
              <a:t>  with  x  &gt;  y  in  L</a:t>
            </a:r>
            <a:r>
              <a:rPr lang="en-US" sz="2400" baseline="-25000" dirty="0">
                <a:latin typeface="Comic Sans MS" pitchFamily="66" charset="0"/>
              </a:rPr>
              <a:t>i</a:t>
            </a:r>
            <a:r>
              <a:rPr lang="en-US" sz="2400" dirty="0">
                <a:latin typeface="Comic Sans MS" pitchFamily="66" charset="0"/>
              </a:rPr>
              <a:t>.</a:t>
            </a:r>
          </a:p>
        </p:txBody>
      </p:sp>
      <p:pic>
        <p:nvPicPr>
          <p:cNvPr id="23557" name="Picture 5" descr="posetfig-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453146" y="4038600"/>
            <a:ext cx="1913358" cy="183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The Dimension of a </a:t>
            </a:r>
            <a:r>
              <a:rPr lang="en-US" sz="3200" dirty="0" err="1">
                <a:latin typeface="Comic Sans MS" pitchFamily="66" charset="0"/>
              </a:rPr>
              <a:t>Poset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343400" y="2438400"/>
            <a:ext cx="3810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L</a:t>
            </a:r>
            <a:r>
              <a:rPr lang="en-US" sz="2400" baseline="-25000" dirty="0">
                <a:latin typeface="Comic Sans MS" pitchFamily="66" charset="0"/>
              </a:rPr>
              <a:t>1</a:t>
            </a:r>
            <a:r>
              <a:rPr lang="en-US" sz="2400" dirty="0">
                <a:latin typeface="Comic Sans MS" pitchFamily="66" charset="0"/>
              </a:rPr>
              <a:t> = b &lt; e &lt; a &lt; d &lt; g &lt; c &lt; f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L</a:t>
            </a:r>
            <a:r>
              <a:rPr lang="en-US" sz="2400" baseline="-25000" dirty="0">
                <a:latin typeface="Comic Sans MS" pitchFamily="66" charset="0"/>
              </a:rPr>
              <a:t>2</a:t>
            </a:r>
            <a:r>
              <a:rPr lang="en-US" sz="2400" dirty="0">
                <a:latin typeface="Comic Sans MS" pitchFamily="66" charset="0"/>
              </a:rPr>
              <a:t> = a &lt; c &lt; b &lt; d &lt; g &lt; e &lt; f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L</a:t>
            </a:r>
            <a:r>
              <a:rPr lang="en-US" sz="2400" baseline="-25000" dirty="0">
                <a:latin typeface="Comic Sans MS" pitchFamily="66" charset="0"/>
              </a:rPr>
              <a:t>3</a:t>
            </a:r>
            <a:r>
              <a:rPr lang="en-US" sz="2400" dirty="0">
                <a:latin typeface="Comic Sans MS" pitchFamily="66" charset="0"/>
              </a:rPr>
              <a:t> = a &lt; c &lt; b &lt; e &lt; f &lt; d &lt; g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990600" y="4495800"/>
            <a:ext cx="7010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The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dimension </a:t>
            </a:r>
            <a:r>
              <a:rPr lang="en-US" sz="2400" dirty="0">
                <a:latin typeface="Comic Sans MS" pitchFamily="66" charset="0"/>
              </a:rPr>
              <a:t>of a </a:t>
            </a:r>
            <a:r>
              <a:rPr lang="en-US" sz="2400" dirty="0" err="1">
                <a:latin typeface="Comic Sans MS" pitchFamily="66" charset="0"/>
              </a:rPr>
              <a:t>poset</a:t>
            </a:r>
            <a:r>
              <a:rPr lang="en-US" sz="2400" dirty="0">
                <a:latin typeface="Comic Sans MS" pitchFamily="66" charset="0"/>
              </a:rPr>
              <a:t> is the minimum size of a </a:t>
            </a:r>
            <a:r>
              <a:rPr lang="en-US" sz="2400" dirty="0" err="1">
                <a:latin typeface="Comic Sans MS" pitchFamily="66" charset="0"/>
              </a:rPr>
              <a:t>realizer</a:t>
            </a:r>
            <a:r>
              <a:rPr lang="en-US" sz="2400" dirty="0">
                <a:latin typeface="Comic Sans MS" pitchFamily="66" charset="0"/>
              </a:rPr>
              <a:t>.   This </a:t>
            </a:r>
            <a:r>
              <a:rPr lang="en-US" sz="2400" dirty="0" err="1">
                <a:latin typeface="Comic Sans MS" pitchFamily="66" charset="0"/>
              </a:rPr>
              <a:t>realizer</a:t>
            </a:r>
            <a:r>
              <a:rPr lang="en-US" sz="2400" dirty="0">
                <a:latin typeface="Comic Sans MS" pitchFamily="66" charset="0"/>
              </a:rPr>
              <a:t> shows   dim(P)  ≤  3.  In fact,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                             dim(P)  =  3</a:t>
            </a:r>
          </a:p>
        </p:txBody>
      </p:sp>
      <p:pic>
        <p:nvPicPr>
          <p:cNvPr id="5127" name="Picture 7" descr="posetfig-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76946" y="2209800"/>
            <a:ext cx="1913358" cy="183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3724</TotalTime>
  <Words>2693</Words>
  <Application>Microsoft Office PowerPoint</Application>
  <PresentationFormat>On-screen Show (4:3)</PresentationFormat>
  <Paragraphs>202</Paragraphs>
  <Slides>62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Median</vt:lpstr>
      <vt:lpstr>Krakow, Summer 2011</vt:lpstr>
      <vt:lpstr>Planarity for Graphs – Well Understood</vt:lpstr>
      <vt:lpstr>Diagrams and Cover Graphs</vt:lpstr>
      <vt:lpstr>Comparability and Incomparability Graphs</vt:lpstr>
      <vt:lpstr>Planar Posets</vt:lpstr>
      <vt:lpstr>A Non-planar Poset</vt:lpstr>
      <vt:lpstr>Complexity Issues</vt:lpstr>
      <vt:lpstr>Realizers of Posets</vt:lpstr>
      <vt:lpstr>The Dimension of a Poset</vt:lpstr>
      <vt:lpstr>Dimension is Coloring for Ordered Pairs </vt:lpstr>
      <vt:lpstr>Basic Properties of Dimension</vt:lpstr>
      <vt:lpstr>Testing  dim(P) ≤ 2 </vt:lpstr>
      <vt:lpstr>Posets of Dimension at most  2</vt:lpstr>
      <vt:lpstr>  3-Irreducible Posets</vt:lpstr>
      <vt:lpstr>Complexity Issues for Dimension</vt:lpstr>
      <vt:lpstr>Standard Examples</vt:lpstr>
      <vt:lpstr>Meta Question</vt:lpstr>
      <vt:lpstr>Adjacency Posets</vt:lpstr>
      <vt:lpstr>Adjacency Posets and Dimension</vt:lpstr>
      <vt:lpstr>Dimension and Small Height</vt:lpstr>
      <vt:lpstr>Interval Orders</vt:lpstr>
      <vt:lpstr>Characterizing Interval Orders</vt:lpstr>
      <vt:lpstr>Canonical Interval Orders</vt:lpstr>
      <vt:lpstr>Dimension of Interval Orders</vt:lpstr>
      <vt:lpstr>Sometime Large Height is Necessary</vt:lpstr>
      <vt:lpstr>The Bound is Not Tight</vt:lpstr>
      <vt:lpstr>Planar Posets with Zero and One</vt:lpstr>
      <vt:lpstr>The Heart of the Proof</vt:lpstr>
      <vt:lpstr>Explicit Embedding on the Integer Grid</vt:lpstr>
      <vt:lpstr>Dimension of Planar Poset with a Zero</vt:lpstr>
      <vt:lpstr>Modifying the Proof</vt:lpstr>
      <vt:lpstr>The Dimension of a Tree</vt:lpstr>
      <vt:lpstr>A 4-dimensional planar poset</vt:lpstr>
      <vt:lpstr>Wishful Thinking:  If Frogs Had Wings …</vt:lpstr>
      <vt:lpstr>No … by Kelly’s Construction</vt:lpstr>
      <vt:lpstr>Eight Years of Silence</vt:lpstr>
      <vt:lpstr>The Vertex-Edge Poset of a Graph</vt:lpstr>
      <vt:lpstr>Some Elementary Observations</vt:lpstr>
      <vt:lpstr>Schnyder’s Theorem</vt:lpstr>
      <vt:lpstr>The Role of Homeomorphs</vt:lpstr>
      <vt:lpstr>Structure and Schnyder</vt:lpstr>
      <vt:lpstr>Convex Polytopes and Steinitz’s Theorem</vt:lpstr>
      <vt:lpstr>3-Connected Planar Graphs</vt:lpstr>
      <vt:lpstr>Convex Polytopes</vt:lpstr>
      <vt:lpstr>Planar Multigraphs</vt:lpstr>
      <vt:lpstr>Planar Multigraphs and Dimension</vt:lpstr>
      <vt:lpstr>Characterizing Outerplanar Graphs</vt:lpstr>
      <vt:lpstr>Adjacency Posets, Planarity and Genus</vt:lpstr>
      <vt:lpstr>Adjacency Posets of Planar Graphs</vt:lpstr>
      <vt:lpstr>Outerplanar Graphs</vt:lpstr>
      <vt:lpstr>Outerplanar Graphs – Lower Bounds</vt:lpstr>
      <vt:lpstr>Bipartite Planar Graphs</vt:lpstr>
      <vt:lpstr>Maximal Elements as Faces</vt:lpstr>
      <vt:lpstr>Adjacency Posets and Genus</vt:lpstr>
      <vt:lpstr>Bipartite Planar Graphs</vt:lpstr>
      <vt:lpstr>A Non-planar Poset</vt:lpstr>
      <vt:lpstr>Diagrams of Bipartite Planar Graphs</vt:lpstr>
      <vt:lpstr>Planar Cover Graphs, Dimension and Height</vt:lpstr>
      <vt:lpstr>Conjecture Resolved</vt:lpstr>
      <vt:lpstr>Kelly’s Construction</vt:lpstr>
      <vt:lpstr>A Modest Improvement</vt:lpstr>
      <vt:lpstr>Some Open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trotter</dc:creator>
  <cp:lastModifiedBy>William T. Trotter</cp:lastModifiedBy>
  <cp:revision>317</cp:revision>
  <dcterms:created xsi:type="dcterms:W3CDTF">2008-03-07T17:39:56Z</dcterms:created>
  <dcterms:modified xsi:type="dcterms:W3CDTF">2011-05-28T15:11:33Z</dcterms:modified>
</cp:coreProperties>
</file>